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7" r:id="rId4"/>
    <p:sldId id="268" r:id="rId5"/>
    <p:sldId id="269" r:id="rId6"/>
    <p:sldId id="271" r:id="rId7"/>
    <p:sldId id="275" r:id="rId8"/>
    <p:sldId id="289" r:id="rId9"/>
    <p:sldId id="272" r:id="rId10"/>
    <p:sldId id="273" r:id="rId11"/>
    <p:sldId id="290" r:id="rId12"/>
    <p:sldId id="274" r:id="rId13"/>
    <p:sldId id="280" r:id="rId14"/>
    <p:sldId id="281" r:id="rId15"/>
    <p:sldId id="282" r:id="rId16"/>
    <p:sldId id="284" r:id="rId17"/>
    <p:sldId id="278" r:id="rId18"/>
    <p:sldId id="279" r:id="rId19"/>
    <p:sldId id="277" r:id="rId20"/>
    <p:sldId id="266" r:id="rId21"/>
    <p:sldId id="285" r:id="rId22"/>
    <p:sldId id="276" r:id="rId23"/>
    <p:sldId id="287" r:id="rId24"/>
    <p:sldId id="288" r:id="rId25"/>
    <p:sldId id="286" r:id="rId26"/>
    <p:sldId id="264" r:id="rId27"/>
    <p:sldId id="262" r:id="rId28"/>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39" autoAdjust="0"/>
    <p:restoredTop sz="94660"/>
  </p:normalViewPr>
  <p:slideViewPr>
    <p:cSldViewPr>
      <p:cViewPr varScale="1">
        <p:scale>
          <a:sx n="95" d="100"/>
          <a:sy n="95" d="100"/>
        </p:scale>
        <p:origin x="-396"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jpe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BCE495DA-D490-4F57-99B6-CCC7C26CA056}" type="datetimeFigureOut">
              <a:rPr lang="zh-CN" altLang="en-US" smtClean="0"/>
              <a:t>2016/7/29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F6EC5AC-2DA1-42F9-ADFA-A8D023462652}" type="slidenum">
              <a:rPr lang="zh-CN" altLang="en-US" smtClean="0"/>
              <a:t>‹#›</a:t>
            </a:fld>
            <a:endParaRPr lang="zh-CN" altLang="en-US"/>
          </a:p>
        </p:txBody>
      </p:sp>
    </p:spTree>
    <p:extLst>
      <p:ext uri="{BB962C8B-B14F-4D97-AF65-F5344CB8AC3E}">
        <p14:creationId xmlns:p14="http://schemas.microsoft.com/office/powerpoint/2010/main" val="41529780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9" name="标题 8"/>
          <p:cNvSpPr>
            <a:spLocks noGrp="1"/>
          </p:cNvSpPr>
          <p:nvPr>
            <p:ph type="ctrTitle"/>
          </p:nvPr>
        </p:nvSpPr>
        <p:spPr>
          <a:xfrm>
            <a:off x="533400" y="1371600"/>
            <a:ext cx="7851648" cy="1828800"/>
          </a:xfrm>
          <a:ln>
            <a:noFill/>
          </a:ln>
        </p:spPr>
        <p:txBody>
          <a:bodyPr tIns="0" rIns="18288">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lang="zh-CN" altLang="en-US" smtClean="0"/>
              <a:t>单击此处编辑母版标题样式</a:t>
            </a:r>
            <a:endParaRPr lang="en-US"/>
          </a:p>
        </p:txBody>
      </p:sp>
      <p:sp>
        <p:nvSpPr>
          <p:cNvPr id="17" name="副标题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zh-CN" altLang="en-US" smtClean="0"/>
              <a:t>单击此处编辑母版副标题样式</a:t>
            </a:r>
            <a:endParaRPr lang="en-US"/>
          </a:p>
        </p:txBody>
      </p:sp>
      <p:sp>
        <p:nvSpPr>
          <p:cNvPr id="4" name="日期占位符 29"/>
          <p:cNvSpPr>
            <a:spLocks noGrp="1"/>
          </p:cNvSpPr>
          <p:nvPr>
            <p:ph type="dt" sz="half" idx="10"/>
          </p:nvPr>
        </p:nvSpPr>
        <p:spPr/>
        <p:txBody>
          <a:bodyPr/>
          <a:lstStyle>
            <a:lvl1pPr>
              <a:defRPr/>
            </a:lvl1pPr>
          </a:lstStyle>
          <a:p>
            <a:pPr>
              <a:defRPr/>
            </a:pPr>
            <a:endParaRPr lang="zh-CN" altLang="en-US"/>
          </a:p>
        </p:txBody>
      </p:sp>
      <p:sp>
        <p:nvSpPr>
          <p:cNvPr id="5" name="页脚占位符 18"/>
          <p:cNvSpPr>
            <a:spLocks noGrp="1"/>
          </p:cNvSpPr>
          <p:nvPr>
            <p:ph type="ftr" sz="quarter" idx="11"/>
          </p:nvPr>
        </p:nvSpPr>
        <p:spPr/>
        <p:txBody>
          <a:bodyPr/>
          <a:lstStyle>
            <a:lvl1pPr>
              <a:defRPr/>
            </a:lvl1pPr>
          </a:lstStyle>
          <a:p>
            <a:pPr>
              <a:defRPr/>
            </a:pPr>
            <a:endParaRPr lang="zh-CN" altLang="en-US"/>
          </a:p>
        </p:txBody>
      </p:sp>
      <p:sp>
        <p:nvSpPr>
          <p:cNvPr id="6" name="灯片编号占位符 26"/>
          <p:cNvSpPr>
            <a:spLocks noGrp="1"/>
          </p:cNvSpPr>
          <p:nvPr>
            <p:ph type="sldNum" sz="quarter" idx="12"/>
          </p:nvPr>
        </p:nvSpPr>
        <p:spPr/>
        <p:txBody>
          <a:bodyPr/>
          <a:lstStyle>
            <a:lvl1pPr>
              <a:defRPr/>
            </a:lvl1pPr>
          </a:lstStyle>
          <a:p>
            <a:pPr>
              <a:defRPr/>
            </a:pPr>
            <a:fld id="{A1B8514F-AD69-4474-AD30-53425459D1F2}" type="slidenum">
              <a:rPr lang="en-US" altLang="zh-CN"/>
              <a:pPr>
                <a:defRPr/>
              </a:pPr>
              <a:t>‹#›</a:t>
            </a:fld>
            <a:endParaRPr lang="en-US" altLang="zh-CN"/>
          </a:p>
        </p:txBody>
      </p:sp>
    </p:spTree>
    <p:extLst>
      <p:ext uri="{BB962C8B-B14F-4D97-AF65-F5344CB8AC3E}">
        <p14:creationId xmlns:p14="http://schemas.microsoft.com/office/powerpoint/2010/main" val="2602883102"/>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b="0">
                <a:solidFill>
                  <a:schemeClr val="bg1"/>
                </a:solidFill>
                <a:latin typeface="微软雅黑" pitchFamily="34" charset="-122"/>
                <a:ea typeface="微软雅黑" pitchFamily="34" charset="-122"/>
              </a:defRPr>
            </a:lvl1pPr>
          </a:lstStyle>
          <a:p>
            <a:r>
              <a:rPr lang="zh-CN" altLang="en-US" smtClean="0"/>
              <a:t>单击此处编辑母版标题样式</a:t>
            </a:r>
            <a:endParaRPr lang="en-US"/>
          </a:p>
        </p:txBody>
      </p:sp>
      <p:sp>
        <p:nvSpPr>
          <p:cNvPr id="3" name="内容占位符 2"/>
          <p:cNvSpPr>
            <a:spLocks noGrp="1"/>
          </p:cNvSpPr>
          <p:nvPr>
            <p:ph idx="1"/>
          </p:nvPr>
        </p:nvSpPr>
        <p:spPr/>
        <p:txBody>
          <a:bodyPr/>
          <a:lstStyle>
            <a:lvl1pPr>
              <a:defRPr>
                <a:solidFill>
                  <a:schemeClr val="bg1"/>
                </a:solidFill>
                <a:latin typeface="微软雅黑" pitchFamily="34" charset="-122"/>
                <a:ea typeface="微软雅黑" pitchFamily="34" charset="-122"/>
              </a:defRPr>
            </a:lvl1pPr>
            <a:lvl2pPr>
              <a:defRPr>
                <a:solidFill>
                  <a:schemeClr val="bg1"/>
                </a:solidFill>
                <a:latin typeface="微软雅黑" pitchFamily="34" charset="-122"/>
                <a:ea typeface="微软雅黑" pitchFamily="34" charset="-122"/>
              </a:defRPr>
            </a:lvl2pPr>
            <a:lvl3pPr>
              <a:defRPr>
                <a:solidFill>
                  <a:schemeClr val="bg1"/>
                </a:solidFill>
                <a:latin typeface="微软雅黑" pitchFamily="34" charset="-122"/>
                <a:ea typeface="微软雅黑" pitchFamily="34" charset="-122"/>
              </a:defRPr>
            </a:lvl3pPr>
            <a:lvl4pPr>
              <a:defRPr>
                <a:solidFill>
                  <a:schemeClr val="bg1"/>
                </a:solidFill>
                <a:latin typeface="微软雅黑" pitchFamily="34" charset="-122"/>
                <a:ea typeface="微软雅黑" pitchFamily="34" charset="-122"/>
              </a:defRPr>
            </a:lvl4pPr>
            <a:lvl5pPr>
              <a:defRPr>
                <a:solidFill>
                  <a:schemeClr val="bg1"/>
                </a:solidFill>
                <a:latin typeface="微软雅黑" pitchFamily="34" charset="-122"/>
                <a:ea typeface="微软雅黑" pitchFamily="34" charset="-122"/>
              </a:defRPr>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日期占位符 9"/>
          <p:cNvSpPr>
            <a:spLocks noGrp="1"/>
          </p:cNvSpPr>
          <p:nvPr>
            <p:ph type="dt" sz="half" idx="10"/>
          </p:nvPr>
        </p:nvSpPr>
        <p:spPr/>
        <p:txBody>
          <a:bodyPr/>
          <a:lstStyle>
            <a:lvl1pPr>
              <a:defRPr/>
            </a:lvl1pPr>
          </a:lstStyle>
          <a:p>
            <a:pPr>
              <a:defRPr/>
            </a:pPr>
            <a:endParaRPr lang="zh-CN" altLang="en-US"/>
          </a:p>
        </p:txBody>
      </p:sp>
      <p:sp>
        <p:nvSpPr>
          <p:cNvPr id="5" name="页脚占位符 21"/>
          <p:cNvSpPr>
            <a:spLocks noGrp="1"/>
          </p:cNvSpPr>
          <p:nvPr>
            <p:ph type="ftr" sz="quarter" idx="11"/>
          </p:nvPr>
        </p:nvSpPr>
        <p:spPr/>
        <p:txBody>
          <a:bodyPr/>
          <a:lstStyle>
            <a:lvl1pPr>
              <a:defRPr/>
            </a:lvl1pPr>
          </a:lstStyle>
          <a:p>
            <a:pPr>
              <a:defRPr/>
            </a:pPr>
            <a:endParaRPr lang="zh-CN" altLang="en-US"/>
          </a:p>
        </p:txBody>
      </p:sp>
      <p:sp>
        <p:nvSpPr>
          <p:cNvPr id="6" name="灯片编号占位符 17"/>
          <p:cNvSpPr>
            <a:spLocks noGrp="1"/>
          </p:cNvSpPr>
          <p:nvPr>
            <p:ph type="sldNum" sz="quarter" idx="12"/>
          </p:nvPr>
        </p:nvSpPr>
        <p:spPr/>
        <p:txBody>
          <a:bodyPr/>
          <a:lstStyle>
            <a:lvl1pPr>
              <a:defRPr/>
            </a:lvl1pPr>
          </a:lstStyle>
          <a:p>
            <a:pPr>
              <a:defRPr/>
            </a:pPr>
            <a:fld id="{0A7B4B84-1892-4F31-BCDC-0A6CE26635BD}" type="slidenum">
              <a:rPr lang="en-US" altLang="zh-CN"/>
              <a:pPr>
                <a:defRPr/>
              </a:pPr>
              <a:t>‹#›</a:t>
            </a:fld>
            <a:endParaRPr lang="en-US" altLang="zh-CN"/>
          </a:p>
        </p:txBody>
      </p:sp>
    </p:spTree>
    <p:extLst>
      <p:ext uri="{BB962C8B-B14F-4D97-AF65-F5344CB8AC3E}">
        <p14:creationId xmlns:p14="http://schemas.microsoft.com/office/powerpoint/2010/main" val="3811858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E495DA-D490-4F57-99B6-CCC7C26CA056}" type="datetimeFigureOut">
              <a:rPr lang="zh-CN" altLang="en-US" smtClean="0"/>
              <a:t>2016/7/29</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6EC5AC-2DA1-42F9-ADFA-A8D023462652}" type="slidenum">
              <a:rPr lang="zh-CN" altLang="en-US" smtClean="0"/>
              <a:t>‹#›</a:t>
            </a:fld>
            <a:endParaRPr lang="zh-CN" altLang="en-US"/>
          </a:p>
        </p:txBody>
      </p:sp>
    </p:spTree>
    <p:extLst>
      <p:ext uri="{BB962C8B-B14F-4D97-AF65-F5344CB8AC3E}">
        <p14:creationId xmlns:p14="http://schemas.microsoft.com/office/powerpoint/2010/main" val="648810282"/>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3.xml"/><Relationship Id="rId4" Type="http://schemas.openxmlformats.org/officeDocument/2006/relationships/image" Target="http://i2.sinaimg.cn/IT/h/2008-11-20/2af45b5186e73ca306df70580e0cfd4f.jpg"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23528" y="476672"/>
            <a:ext cx="8534400" cy="1828800"/>
          </a:xfrm>
          <a:ln>
            <a:miter lim="800000"/>
            <a:headEnd/>
            <a:tailEnd/>
          </a:ln>
          <a:extLst/>
        </p:spPr>
        <p:txBody>
          <a:bodyPr>
            <a:normAutofit fontScale="90000"/>
          </a:bodyPr>
          <a:lstStyle/>
          <a:p>
            <a:pPr algn="ctr" eaLnBrk="1" fontAlgn="auto" hangingPunct="1">
              <a:spcAft>
                <a:spcPts val="0"/>
              </a:spcAft>
              <a:defRPr/>
            </a:pPr>
            <a:r>
              <a:rPr lang="en-US" altLang="zh-CN" sz="6000" dirty="0" smtClean="0">
                <a:solidFill>
                  <a:schemeClr val="bg2">
                    <a:lumMod val="60000"/>
                    <a:lumOff val="40000"/>
                  </a:schemeClr>
                </a:solidFill>
                <a:latin typeface="微软雅黑" pitchFamily="34" charset="-122"/>
                <a:ea typeface="微软雅黑" pitchFamily="34" charset="-122"/>
              </a:rPr>
              <a:t>Linux</a:t>
            </a:r>
            <a:r>
              <a:rPr lang="zh-CN" altLang="zh-CN" sz="6000" dirty="0" smtClean="0">
                <a:solidFill>
                  <a:schemeClr val="bg2">
                    <a:lumMod val="60000"/>
                    <a:lumOff val="40000"/>
                  </a:schemeClr>
                </a:solidFill>
                <a:latin typeface="微软雅黑" pitchFamily="34" charset="-122"/>
                <a:ea typeface="微软雅黑" pitchFamily="34" charset="-122"/>
              </a:rPr>
              <a:t>云</a:t>
            </a:r>
            <a:r>
              <a:rPr lang="zh-CN" altLang="zh-CN" sz="6000" dirty="0">
                <a:solidFill>
                  <a:schemeClr val="bg2">
                    <a:lumMod val="60000"/>
                    <a:lumOff val="40000"/>
                  </a:schemeClr>
                </a:solidFill>
                <a:latin typeface="微软雅黑" pitchFamily="34" charset="-122"/>
                <a:ea typeface="微软雅黑" pitchFamily="34" charset="-122"/>
              </a:rPr>
              <a:t>计算</a:t>
            </a:r>
            <a:r>
              <a:rPr lang="zh-CN" altLang="zh-CN" sz="6000" dirty="0" smtClean="0">
                <a:solidFill>
                  <a:schemeClr val="bg2">
                    <a:lumMod val="60000"/>
                    <a:lumOff val="40000"/>
                  </a:schemeClr>
                </a:solidFill>
                <a:latin typeface="微软雅黑" pitchFamily="34" charset="-122"/>
                <a:ea typeface="微软雅黑" pitchFamily="34" charset="-122"/>
              </a:rPr>
              <a:t>集群</a:t>
            </a:r>
            <a:r>
              <a:rPr lang="en-US" altLang="zh-CN" sz="6000" dirty="0" smtClean="0">
                <a:solidFill>
                  <a:schemeClr val="bg2">
                    <a:lumMod val="60000"/>
                    <a:lumOff val="40000"/>
                  </a:schemeClr>
                </a:solidFill>
                <a:latin typeface="微软雅黑" pitchFamily="34" charset="-122"/>
                <a:ea typeface="微软雅黑" pitchFamily="34" charset="-122"/>
              </a:rPr>
              <a:t/>
            </a:r>
            <a:br>
              <a:rPr lang="en-US" altLang="zh-CN" sz="6000" dirty="0" smtClean="0">
                <a:solidFill>
                  <a:schemeClr val="bg2">
                    <a:lumMod val="60000"/>
                    <a:lumOff val="40000"/>
                  </a:schemeClr>
                </a:solidFill>
                <a:latin typeface="微软雅黑" pitchFamily="34" charset="-122"/>
                <a:ea typeface="微软雅黑" pitchFamily="34" charset="-122"/>
              </a:rPr>
            </a:br>
            <a:r>
              <a:rPr lang="zh-CN" altLang="zh-CN" sz="6000" dirty="0" smtClean="0">
                <a:solidFill>
                  <a:schemeClr val="bg2">
                    <a:lumMod val="60000"/>
                    <a:lumOff val="40000"/>
                  </a:schemeClr>
                </a:solidFill>
                <a:latin typeface="微软雅黑" pitchFamily="34" charset="-122"/>
                <a:ea typeface="微软雅黑" pitchFamily="34" charset="-122"/>
              </a:rPr>
              <a:t>架构</a:t>
            </a:r>
            <a:r>
              <a:rPr lang="zh-CN" altLang="zh-CN" sz="6000" dirty="0">
                <a:solidFill>
                  <a:schemeClr val="bg2">
                    <a:lumMod val="60000"/>
                    <a:lumOff val="40000"/>
                  </a:schemeClr>
                </a:solidFill>
                <a:latin typeface="微软雅黑" pitchFamily="34" charset="-122"/>
                <a:ea typeface="微软雅黑" pitchFamily="34" charset="-122"/>
              </a:rPr>
              <a:t>师</a:t>
            </a:r>
            <a:r>
              <a:rPr lang="zh-CN" altLang="zh-CN" sz="6000" dirty="0" smtClean="0">
                <a:solidFill>
                  <a:schemeClr val="bg2">
                    <a:lumMod val="60000"/>
                    <a:lumOff val="40000"/>
                  </a:schemeClr>
                </a:solidFill>
                <a:latin typeface="微软雅黑" pitchFamily="34" charset="-122"/>
                <a:ea typeface="微软雅黑" pitchFamily="34" charset="-122"/>
              </a:rPr>
              <a:t>课程</a:t>
            </a:r>
            <a:endParaRPr lang="zh-CN" altLang="en-US" dirty="0">
              <a:solidFill>
                <a:schemeClr val="bg2">
                  <a:lumMod val="60000"/>
                  <a:lumOff val="40000"/>
                </a:schemeClr>
              </a:solidFill>
            </a:endParaRPr>
          </a:p>
        </p:txBody>
      </p:sp>
      <p:sp>
        <p:nvSpPr>
          <p:cNvPr id="13315" name="副标题 2"/>
          <p:cNvSpPr>
            <a:spLocks noGrp="1"/>
          </p:cNvSpPr>
          <p:nvPr>
            <p:ph type="subTitle" idx="1"/>
          </p:nvPr>
        </p:nvSpPr>
        <p:spPr>
          <a:xfrm>
            <a:off x="744047" y="3573016"/>
            <a:ext cx="7854950" cy="1247775"/>
          </a:xfrm>
        </p:spPr>
        <p:txBody>
          <a:bodyPr>
            <a:normAutofit fontScale="92500" lnSpcReduction="10000"/>
          </a:bodyPr>
          <a:lstStyle/>
          <a:p>
            <a:pPr marR="0" eaLnBrk="1" hangingPunct="1"/>
            <a:r>
              <a:rPr lang="zh-CN" altLang="en-US" sz="4000" dirty="0" smtClean="0">
                <a:latin typeface="微软雅黑" pitchFamily="34" charset="-122"/>
                <a:ea typeface="微软雅黑" pitchFamily="34" charset="-122"/>
              </a:rPr>
              <a:t>叫兽：</a:t>
            </a:r>
            <a:r>
              <a:rPr lang="en-US" altLang="zh-CN" sz="4000" dirty="0" smtClean="0">
                <a:latin typeface="微软雅黑" pitchFamily="34" charset="-122"/>
                <a:ea typeface="微软雅黑" pitchFamily="34" charset="-122"/>
              </a:rPr>
              <a:t>MK</a:t>
            </a:r>
          </a:p>
          <a:p>
            <a:pPr marR="0" eaLnBrk="1" hangingPunct="1"/>
            <a:r>
              <a:rPr lang="en-US" altLang="zh-CN" sz="4000" dirty="0" smtClean="0"/>
              <a:t>	</a:t>
            </a:r>
            <a:endParaRPr lang="zh-CN" altLang="en-US" sz="4000" dirty="0" smtClean="0"/>
          </a:p>
        </p:txBody>
      </p:sp>
      <p:pic>
        <p:nvPicPr>
          <p:cNvPr id="1026" name="Picture 2" descr="C:\Users\shen\Desktop\创业\Linux运维高级课程\魔兽世界-山岳之王.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9579" y="2780928"/>
            <a:ext cx="5120117" cy="3840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91327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sz="3600" b="1"/>
              <a:t>希捷</a:t>
            </a:r>
            <a:r>
              <a:rPr lang="en-US" altLang="zh-CN" sz="3600" b="1"/>
              <a:t>300GB/15000</a:t>
            </a:r>
            <a:r>
              <a:rPr lang="zh-CN" altLang="en-US" sz="3600" b="1"/>
              <a:t>转</a:t>
            </a:r>
            <a:r>
              <a:rPr lang="en-US" altLang="zh-CN" sz="3600" b="1"/>
              <a:t>/</a:t>
            </a:r>
            <a:r>
              <a:rPr lang="en-US" altLang="zh-CN" sz="3600" b="1">
                <a:solidFill>
                  <a:srgbClr val="FF0000"/>
                </a:solidFill>
              </a:rPr>
              <a:t>SAS</a:t>
            </a:r>
            <a:r>
              <a:rPr lang="en-US" altLang="zh-CN" sz="3600" b="1"/>
              <a:t>(ST3300657SS</a:t>
            </a:r>
            <a:r>
              <a:rPr lang="en-US" altLang="zh-CN" sz="3600" b="1" smtClean="0"/>
              <a:t>)</a:t>
            </a:r>
            <a:endParaRPr lang="zh-CN" altLang="en-US"/>
          </a:p>
        </p:txBody>
      </p:sp>
      <p:sp>
        <p:nvSpPr>
          <p:cNvPr id="3" name="内容占位符 2"/>
          <p:cNvSpPr>
            <a:spLocks noGrp="1"/>
          </p:cNvSpPr>
          <p:nvPr>
            <p:ph idx="1"/>
          </p:nvPr>
        </p:nvSpPr>
        <p:spPr/>
        <p:txBody>
          <a:bodyPr>
            <a:normAutofit fontScale="70000" lnSpcReduction="20000"/>
          </a:bodyPr>
          <a:lstStyle/>
          <a:p>
            <a:r>
              <a:rPr lang="zh-CN" altLang="en-US" b="1"/>
              <a:t>硬盘容量</a:t>
            </a:r>
            <a:r>
              <a:rPr lang="zh-CN" altLang="en-US" smtClean="0"/>
              <a:t>：</a:t>
            </a:r>
            <a:r>
              <a:rPr lang="en-US" altLang="zh-CN" smtClean="0"/>
              <a:t>146</a:t>
            </a:r>
            <a:r>
              <a:rPr lang="en-US" altLang="zh-CN" smtClean="0"/>
              <a:t>G/ </a:t>
            </a:r>
            <a:r>
              <a:rPr lang="en-US" altLang="zh-CN" smtClean="0"/>
              <a:t>300GB  </a:t>
            </a:r>
            <a:r>
              <a:rPr lang="en-US" altLang="zh-CN" smtClean="0"/>
              <a:t>/  600G </a:t>
            </a:r>
            <a:endParaRPr lang="en-US" altLang="zh-CN"/>
          </a:p>
          <a:p>
            <a:r>
              <a:rPr lang="zh-CN" altLang="en-US" b="1"/>
              <a:t>接口类型</a:t>
            </a:r>
            <a:r>
              <a:rPr lang="zh-CN" altLang="en-US"/>
              <a:t>：</a:t>
            </a:r>
            <a:r>
              <a:rPr lang="en-US" altLang="zh-CN"/>
              <a:t>SAS</a:t>
            </a:r>
          </a:p>
          <a:p>
            <a:r>
              <a:rPr lang="zh-CN" altLang="en-US" b="1"/>
              <a:t>转速</a:t>
            </a:r>
            <a:r>
              <a:rPr lang="zh-CN" altLang="en-US"/>
              <a:t>：</a:t>
            </a:r>
            <a:r>
              <a:rPr lang="en-US" altLang="zh-CN"/>
              <a:t>15000</a:t>
            </a:r>
            <a:r>
              <a:rPr lang="zh-CN" altLang="en-US"/>
              <a:t>转</a:t>
            </a:r>
            <a:r>
              <a:rPr lang="en-US" altLang="zh-CN"/>
              <a:t>/</a:t>
            </a:r>
            <a:r>
              <a:rPr lang="zh-CN" altLang="en-US"/>
              <a:t>分</a:t>
            </a:r>
          </a:p>
          <a:p>
            <a:r>
              <a:rPr lang="zh-CN" altLang="en-US" b="1"/>
              <a:t>缓存</a:t>
            </a:r>
            <a:r>
              <a:rPr lang="zh-CN" altLang="en-US" smtClean="0"/>
              <a:t>：</a:t>
            </a:r>
            <a:r>
              <a:rPr lang="en-US" altLang="zh-CN" smtClean="0"/>
              <a:t>64MB /</a:t>
            </a:r>
            <a:r>
              <a:rPr lang="en-US" altLang="zh-CN" smtClean="0">
                <a:solidFill>
                  <a:srgbClr val="FF0000"/>
                </a:solidFill>
              </a:rPr>
              <a:t>128MB </a:t>
            </a:r>
            <a:endParaRPr lang="en-US" altLang="zh-CN">
              <a:solidFill>
                <a:srgbClr val="FF0000"/>
              </a:solidFill>
            </a:endParaRPr>
          </a:p>
          <a:p>
            <a:r>
              <a:rPr lang="zh-CN" altLang="en-US" b="1"/>
              <a:t>接口速率</a:t>
            </a:r>
            <a:r>
              <a:rPr lang="zh-CN" altLang="en-US" smtClean="0"/>
              <a:t>：</a:t>
            </a:r>
            <a:r>
              <a:rPr lang="en-US" altLang="zh-CN" smtClean="0"/>
              <a:t>3Gb/s  6Gb/s   </a:t>
            </a:r>
            <a:endParaRPr lang="en-US" altLang="zh-CN"/>
          </a:p>
          <a:p>
            <a:r>
              <a:rPr lang="zh-CN" altLang="en-US" b="1"/>
              <a:t>平均寻道时间</a:t>
            </a:r>
            <a:r>
              <a:rPr lang="zh-CN" altLang="en-US"/>
              <a:t>：</a:t>
            </a:r>
            <a:r>
              <a:rPr lang="en-US" altLang="zh-CN"/>
              <a:t>3.4/3.9ms</a:t>
            </a:r>
          </a:p>
          <a:p>
            <a:r>
              <a:rPr lang="zh-CN" altLang="en-US" b="1"/>
              <a:t>内部传输速率</a:t>
            </a:r>
            <a:r>
              <a:rPr lang="zh-CN" altLang="en-US"/>
              <a:t>：</a:t>
            </a:r>
            <a:r>
              <a:rPr lang="en-US" altLang="zh-CN"/>
              <a:t>1450-2370Mb/s</a:t>
            </a:r>
          </a:p>
          <a:p>
            <a:r>
              <a:rPr lang="zh-CN" altLang="en-US" b="1"/>
              <a:t>工作功耗</a:t>
            </a:r>
            <a:r>
              <a:rPr lang="zh-CN" altLang="en-US"/>
              <a:t>：</a:t>
            </a:r>
            <a:r>
              <a:rPr lang="en-US" altLang="zh-CN"/>
              <a:t>12.92W</a:t>
            </a:r>
          </a:p>
          <a:p>
            <a:r>
              <a:rPr lang="zh-CN" altLang="en-US" b="1"/>
              <a:t>平均无故障时间</a:t>
            </a:r>
            <a:r>
              <a:rPr lang="zh-CN" altLang="en-US"/>
              <a:t>：</a:t>
            </a:r>
            <a:r>
              <a:rPr lang="en-US" altLang="zh-CN"/>
              <a:t>160</a:t>
            </a:r>
            <a:r>
              <a:rPr lang="zh-CN" altLang="en-US"/>
              <a:t>万小时</a:t>
            </a:r>
          </a:p>
          <a:p>
            <a:r>
              <a:rPr lang="zh-CN" altLang="en-US" b="1"/>
              <a:t>盘体尺寸</a:t>
            </a:r>
            <a:r>
              <a:rPr lang="zh-CN" altLang="en-US"/>
              <a:t>：</a:t>
            </a:r>
            <a:r>
              <a:rPr lang="en-US" altLang="zh-CN"/>
              <a:t>3.5</a:t>
            </a:r>
            <a:r>
              <a:rPr lang="zh-CN" altLang="en-US" smtClean="0"/>
              <a:t>英寸</a:t>
            </a:r>
            <a:endParaRPr lang="en-US" altLang="zh-CN" smtClean="0"/>
          </a:p>
          <a:p>
            <a:r>
              <a:rPr lang="zh-CN" altLang="en-US"/>
              <a:t>参考报价：</a:t>
            </a:r>
            <a:r>
              <a:rPr lang="zh-CN" altLang="en-US" b="1"/>
              <a:t>￥</a:t>
            </a:r>
            <a:r>
              <a:rPr lang="zh-CN" altLang="en-US"/>
              <a:t> </a:t>
            </a:r>
            <a:r>
              <a:rPr lang="en-US" altLang="zh-CN" b="1" smtClean="0"/>
              <a:t>1350</a:t>
            </a:r>
          </a:p>
          <a:p>
            <a:r>
              <a:rPr lang="zh-CN" altLang="en-US" b="1" smtClean="0"/>
              <a:t>参考：</a:t>
            </a:r>
            <a:r>
              <a:rPr lang="zh-CN" altLang="en-US" b="1" smtClean="0">
                <a:solidFill>
                  <a:srgbClr val="FF0000"/>
                </a:solidFill>
              </a:rPr>
              <a:t>缓存，转速 ，容量</a:t>
            </a:r>
            <a:endParaRPr lang="zh-CN" altLang="en-US">
              <a:solidFill>
                <a:srgbClr val="FF0000"/>
              </a:solidFill>
            </a:endParaRPr>
          </a:p>
          <a:p>
            <a:endParaRPr lang="zh-CN" altLang="en-US"/>
          </a:p>
          <a:p>
            <a:endParaRPr lang="zh-CN" altLang="en-US"/>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56176" y="1844824"/>
            <a:ext cx="2505075" cy="3381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652792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b="1" smtClean="0"/>
              <a:t>真</a:t>
            </a:r>
            <a:r>
              <a:rPr lang="en-US" altLang="zh-CN" b="1" smtClean="0"/>
              <a:t>/</a:t>
            </a:r>
            <a:r>
              <a:rPr lang="zh-CN" altLang="en-US" b="1" smtClean="0"/>
              <a:t>假</a:t>
            </a:r>
            <a:r>
              <a:rPr lang="en-US" altLang="zh-CN" b="1" smtClean="0"/>
              <a:t>SAS</a:t>
            </a:r>
            <a:r>
              <a:rPr lang="zh-CN" altLang="zh-CN" b="1"/>
              <a:t>盘</a:t>
            </a:r>
            <a:endParaRPr lang="zh-CN" altLang="en-US"/>
          </a:p>
        </p:txBody>
      </p:sp>
      <p:sp>
        <p:nvSpPr>
          <p:cNvPr id="3" name="内容占位符 2"/>
          <p:cNvSpPr>
            <a:spLocks noGrp="1"/>
          </p:cNvSpPr>
          <p:nvPr>
            <p:ph idx="1"/>
          </p:nvPr>
        </p:nvSpPr>
        <p:spPr/>
        <p:txBody>
          <a:bodyPr>
            <a:normAutofit fontScale="92500"/>
          </a:bodyPr>
          <a:lstStyle/>
          <a:p>
            <a:r>
              <a:rPr lang="zh-CN" altLang="zh-CN" b="1"/>
              <a:t>真</a:t>
            </a:r>
            <a:r>
              <a:rPr lang="en-US" altLang="zh-CN" b="1"/>
              <a:t>SAS</a:t>
            </a:r>
            <a:r>
              <a:rPr lang="zh-CN" altLang="zh-CN" b="1"/>
              <a:t>盘：容量</a:t>
            </a:r>
            <a:r>
              <a:rPr lang="en-US" altLang="zh-CN" b="1"/>
              <a:t>   </a:t>
            </a:r>
            <a:r>
              <a:rPr lang="zh-CN" altLang="zh-CN" b="1"/>
              <a:t>：</a:t>
            </a:r>
            <a:r>
              <a:rPr lang="en-US" altLang="zh-CN" b="1"/>
              <a:t>146G / 300G /600G   </a:t>
            </a:r>
            <a:r>
              <a:rPr lang="zh-CN" altLang="zh-CN" b="1"/>
              <a:t>转速：</a:t>
            </a:r>
            <a:r>
              <a:rPr lang="en-US" altLang="zh-CN" b="1"/>
              <a:t>  15K  </a:t>
            </a:r>
            <a:r>
              <a:rPr lang="zh-CN" altLang="zh-CN" b="1"/>
              <a:t>，</a:t>
            </a:r>
            <a:r>
              <a:rPr lang="en-US" altLang="zh-CN" b="1"/>
              <a:t>10K   </a:t>
            </a:r>
            <a:r>
              <a:rPr lang="zh-CN" altLang="zh-CN" b="1"/>
              <a:t>价格贵</a:t>
            </a:r>
          </a:p>
          <a:p>
            <a:r>
              <a:rPr lang="zh-CN" altLang="zh-CN" b="1"/>
              <a:t>假</a:t>
            </a:r>
            <a:r>
              <a:rPr lang="en-US" altLang="zh-CN" b="1"/>
              <a:t>SAS</a:t>
            </a:r>
            <a:r>
              <a:rPr lang="zh-CN" altLang="zh-CN" b="1"/>
              <a:t>盘：容量</a:t>
            </a:r>
            <a:r>
              <a:rPr lang="en-US" altLang="zh-CN" b="1"/>
              <a:t>  1T /2T  /4T   </a:t>
            </a:r>
            <a:r>
              <a:rPr lang="zh-CN" altLang="zh-CN" b="1"/>
              <a:t>转速：</a:t>
            </a:r>
            <a:r>
              <a:rPr lang="en-US" altLang="zh-CN" b="1"/>
              <a:t> 7200</a:t>
            </a:r>
            <a:r>
              <a:rPr lang="zh-CN" altLang="zh-CN" b="1"/>
              <a:t>元</a:t>
            </a:r>
            <a:r>
              <a:rPr lang="en-US" altLang="zh-CN" b="1"/>
              <a:t>  </a:t>
            </a:r>
            <a:r>
              <a:rPr lang="zh-CN" altLang="zh-CN" b="1"/>
              <a:t>价格便宜</a:t>
            </a:r>
            <a:endParaRPr lang="zh-CN" altLang="zh-CN"/>
          </a:p>
          <a:p>
            <a:r>
              <a:rPr lang="zh-CN" altLang="zh-CN" b="1"/>
              <a:t>假</a:t>
            </a:r>
            <a:r>
              <a:rPr lang="en-US" altLang="zh-CN" b="1"/>
              <a:t>SAS</a:t>
            </a:r>
            <a:r>
              <a:rPr lang="zh-CN" altLang="zh-CN" b="1"/>
              <a:t>盘</a:t>
            </a:r>
            <a:r>
              <a:rPr lang="en-US" altLang="zh-CN" b="1"/>
              <a:t>=SATA</a:t>
            </a:r>
            <a:r>
              <a:rPr lang="zh-CN" altLang="zh-CN" b="1"/>
              <a:t>盘体</a:t>
            </a:r>
            <a:r>
              <a:rPr lang="en-US" altLang="zh-CN" b="1"/>
              <a:t>+SAS</a:t>
            </a:r>
            <a:r>
              <a:rPr lang="zh-CN" altLang="zh-CN" b="1"/>
              <a:t>接口</a:t>
            </a:r>
            <a:endParaRPr lang="zh-CN" altLang="zh-CN"/>
          </a:p>
          <a:p>
            <a:r>
              <a:rPr lang="en-US" altLang="zh-CN" b="1"/>
              <a:t> </a:t>
            </a:r>
            <a:endParaRPr lang="zh-CN" altLang="zh-CN"/>
          </a:p>
          <a:p>
            <a:r>
              <a:rPr lang="zh-CN" altLang="zh-CN" b="1"/>
              <a:t>用硬盘主用途： 容量大，便宜，支持热插拔。</a:t>
            </a:r>
            <a:r>
              <a:rPr lang="en-US" altLang="zh-CN" b="1"/>
              <a:t>  </a:t>
            </a:r>
            <a:endParaRPr lang="zh-CN" altLang="zh-CN"/>
          </a:p>
          <a:p>
            <a:r>
              <a:rPr lang="zh-CN" altLang="zh-CN" b="1"/>
              <a:t>在存储上用的假</a:t>
            </a:r>
            <a:r>
              <a:rPr lang="en-US" altLang="zh-CN" b="1"/>
              <a:t>SAS</a:t>
            </a:r>
            <a:r>
              <a:rPr lang="zh-CN" altLang="zh-CN" b="1"/>
              <a:t>盘多。 </a:t>
            </a:r>
            <a:endParaRPr lang="zh-CN" altLang="zh-CN"/>
          </a:p>
          <a:p>
            <a:endParaRPr lang="zh-CN" altLang="en-US"/>
          </a:p>
        </p:txBody>
      </p:sp>
    </p:spTree>
    <p:extLst>
      <p:ext uri="{BB962C8B-B14F-4D97-AF65-F5344CB8AC3E}">
        <p14:creationId xmlns:p14="http://schemas.microsoft.com/office/powerpoint/2010/main" val="1728458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b="1"/>
              <a:t>希捷</a:t>
            </a:r>
            <a:r>
              <a:rPr lang="en-US" altLang="zh-CN" b="1"/>
              <a:t>500GB/7200</a:t>
            </a:r>
            <a:r>
              <a:rPr lang="zh-CN" altLang="en-US" b="1"/>
              <a:t>转</a:t>
            </a:r>
            <a:r>
              <a:rPr lang="en-US" altLang="zh-CN" b="1" smtClean="0"/>
              <a:t>/</a:t>
            </a:r>
            <a:r>
              <a:rPr lang="zh-CN" altLang="en-US" b="1" smtClean="0"/>
              <a:t>企业级</a:t>
            </a:r>
            <a:r>
              <a:rPr lang="en-US" altLang="zh-CN" b="1" smtClean="0"/>
              <a:t>SATA(ST9500530</a:t>
            </a:r>
            <a:r>
              <a:rPr lang="en-US" altLang="zh-CN" b="1" smtClean="0">
                <a:solidFill>
                  <a:srgbClr val="FF0000"/>
                </a:solidFill>
              </a:rPr>
              <a:t>NS</a:t>
            </a:r>
            <a:r>
              <a:rPr lang="en-US" altLang="zh-CN" b="1" smtClean="0"/>
              <a:t>)</a:t>
            </a:r>
            <a:endParaRPr lang="zh-CN" altLang="en-US"/>
          </a:p>
        </p:txBody>
      </p:sp>
      <p:sp>
        <p:nvSpPr>
          <p:cNvPr id="3" name="内容占位符 2"/>
          <p:cNvSpPr>
            <a:spLocks noGrp="1"/>
          </p:cNvSpPr>
          <p:nvPr>
            <p:ph idx="1"/>
          </p:nvPr>
        </p:nvSpPr>
        <p:spPr/>
        <p:txBody>
          <a:bodyPr>
            <a:normAutofit fontScale="77500" lnSpcReduction="20000"/>
          </a:bodyPr>
          <a:lstStyle/>
          <a:p>
            <a:r>
              <a:rPr lang="zh-CN" altLang="en-US" b="1"/>
              <a:t>硬盘容量</a:t>
            </a:r>
            <a:r>
              <a:rPr lang="zh-CN" altLang="en-US"/>
              <a:t>：</a:t>
            </a:r>
            <a:r>
              <a:rPr lang="en-US" altLang="zh-CN"/>
              <a:t>500GB</a:t>
            </a:r>
          </a:p>
          <a:p>
            <a:r>
              <a:rPr lang="zh-CN" altLang="en-US" b="1"/>
              <a:t>接口类型</a:t>
            </a:r>
            <a:r>
              <a:rPr lang="zh-CN" altLang="en-US"/>
              <a:t>：</a:t>
            </a:r>
            <a:r>
              <a:rPr lang="en-US" altLang="zh-CN"/>
              <a:t>SATA</a:t>
            </a:r>
          </a:p>
          <a:p>
            <a:r>
              <a:rPr lang="zh-CN" altLang="en-US" b="1"/>
              <a:t>转速</a:t>
            </a:r>
            <a:r>
              <a:rPr lang="zh-CN" altLang="en-US"/>
              <a:t>：</a:t>
            </a:r>
            <a:r>
              <a:rPr lang="en-US" altLang="zh-CN"/>
              <a:t>7200</a:t>
            </a:r>
            <a:r>
              <a:rPr lang="zh-CN" altLang="en-US"/>
              <a:t>转</a:t>
            </a:r>
            <a:r>
              <a:rPr lang="en-US" altLang="zh-CN"/>
              <a:t>/</a:t>
            </a:r>
            <a:r>
              <a:rPr lang="zh-CN" altLang="en-US"/>
              <a:t>分</a:t>
            </a:r>
          </a:p>
          <a:p>
            <a:r>
              <a:rPr lang="zh-CN" altLang="en-US" b="1"/>
              <a:t>缓存</a:t>
            </a:r>
            <a:r>
              <a:rPr lang="zh-CN" altLang="en-US"/>
              <a:t>：</a:t>
            </a:r>
            <a:r>
              <a:rPr lang="en-US" altLang="zh-CN"/>
              <a:t>32MB</a:t>
            </a:r>
          </a:p>
          <a:p>
            <a:r>
              <a:rPr lang="zh-CN" altLang="en-US" b="1"/>
              <a:t>接口速率</a:t>
            </a:r>
            <a:r>
              <a:rPr lang="zh-CN" altLang="en-US"/>
              <a:t>：</a:t>
            </a:r>
            <a:r>
              <a:rPr lang="en-US" altLang="zh-CN"/>
              <a:t>3Gb/s</a:t>
            </a:r>
          </a:p>
          <a:p>
            <a:r>
              <a:rPr lang="zh-CN" altLang="en-US" b="1"/>
              <a:t>平均寻道时间</a:t>
            </a:r>
            <a:r>
              <a:rPr lang="zh-CN" altLang="en-US"/>
              <a:t>：</a:t>
            </a:r>
            <a:r>
              <a:rPr lang="en-US" altLang="zh-CN"/>
              <a:t>8.5/9.5ms</a:t>
            </a:r>
          </a:p>
          <a:p>
            <a:r>
              <a:rPr lang="zh-CN" altLang="en-US" b="1"/>
              <a:t>外部传输速率</a:t>
            </a:r>
            <a:r>
              <a:rPr lang="zh-CN" altLang="en-US"/>
              <a:t>：</a:t>
            </a:r>
            <a:r>
              <a:rPr lang="en-US" altLang="zh-CN"/>
              <a:t>3Gb/s</a:t>
            </a:r>
          </a:p>
          <a:p>
            <a:r>
              <a:rPr lang="zh-CN" altLang="en-US" b="1"/>
              <a:t>平均无故障时间</a:t>
            </a:r>
            <a:r>
              <a:rPr lang="zh-CN" altLang="en-US"/>
              <a:t>：</a:t>
            </a:r>
            <a:r>
              <a:rPr lang="en-US" altLang="zh-CN"/>
              <a:t>1200000</a:t>
            </a:r>
            <a:r>
              <a:rPr lang="zh-CN" altLang="en-US"/>
              <a:t>小时</a:t>
            </a:r>
          </a:p>
          <a:p>
            <a:r>
              <a:rPr lang="zh-CN" altLang="en-US" b="1"/>
              <a:t>盘体尺寸</a:t>
            </a:r>
            <a:r>
              <a:rPr lang="zh-CN" altLang="en-US"/>
              <a:t>：</a:t>
            </a:r>
            <a:r>
              <a:rPr lang="en-US" altLang="zh-CN"/>
              <a:t>2.5</a:t>
            </a:r>
            <a:r>
              <a:rPr lang="zh-CN" altLang="en-US"/>
              <a:t>英寸</a:t>
            </a:r>
          </a:p>
          <a:p>
            <a:r>
              <a:rPr lang="zh-CN" altLang="en-US" b="1"/>
              <a:t>工作噪音</a:t>
            </a:r>
            <a:r>
              <a:rPr lang="zh-CN" altLang="en-US"/>
              <a:t>：</a:t>
            </a:r>
            <a:r>
              <a:rPr lang="en-US" altLang="zh-CN"/>
              <a:t>2.6</a:t>
            </a:r>
            <a:r>
              <a:rPr lang="zh-CN" altLang="en-US"/>
              <a:t>贝尔</a:t>
            </a:r>
          </a:p>
          <a:p>
            <a:r>
              <a:rPr lang="zh-CN" altLang="en-US"/>
              <a:t>参考报价：</a:t>
            </a:r>
            <a:r>
              <a:rPr lang="zh-CN" altLang="en-US" b="1"/>
              <a:t>￥</a:t>
            </a:r>
            <a:r>
              <a:rPr lang="zh-CN" altLang="en-US"/>
              <a:t> </a:t>
            </a:r>
            <a:r>
              <a:rPr lang="en-US" altLang="zh-CN" b="1" smtClean="0"/>
              <a:t>1200</a:t>
            </a:r>
            <a:endParaRPr lang="zh-CN" altLang="en-US"/>
          </a:p>
        </p:txBody>
      </p:sp>
    </p:spTree>
    <p:extLst>
      <p:ext uri="{BB962C8B-B14F-4D97-AF65-F5344CB8AC3E}">
        <p14:creationId xmlns:p14="http://schemas.microsoft.com/office/powerpoint/2010/main" val="2445471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SSD</a:t>
            </a:r>
            <a:r>
              <a:rPr lang="zh-CN" altLang="en-US" smtClean="0"/>
              <a:t>硬盘  </a:t>
            </a:r>
            <a:r>
              <a:rPr lang="zh-CN" altLang="en-US" smtClean="0"/>
              <a:t>接口是： </a:t>
            </a:r>
            <a:r>
              <a:rPr lang="en-US" altLang="zh-CN" smtClean="0"/>
              <a:t>SAS SATA ?</a:t>
            </a:r>
            <a:endParaRPr lang="zh-CN" altLang="en-US"/>
          </a:p>
        </p:txBody>
      </p:sp>
      <p:sp>
        <p:nvSpPr>
          <p:cNvPr id="3" name="内容占位符 2"/>
          <p:cNvSpPr>
            <a:spLocks noGrp="1"/>
          </p:cNvSpPr>
          <p:nvPr>
            <p:ph idx="1"/>
          </p:nvPr>
        </p:nvSpPr>
        <p:spPr/>
        <p:txBody>
          <a:bodyPr>
            <a:normAutofit fontScale="92500"/>
          </a:bodyPr>
          <a:lstStyle/>
          <a:p>
            <a:r>
              <a:rPr lang="zh-CN" altLang="en-US"/>
              <a:t>固态硬盘（</a:t>
            </a:r>
            <a:r>
              <a:rPr lang="en-US" altLang="zh-CN"/>
              <a:t>Solid State Drive</a:t>
            </a:r>
            <a:r>
              <a:rPr lang="zh-CN" altLang="en-US"/>
              <a:t>）用固态电子存储芯片阵列而制成的硬盘，由</a:t>
            </a:r>
            <a:r>
              <a:rPr lang="zh-CN" altLang="en-US">
                <a:solidFill>
                  <a:srgbClr val="FF0000"/>
                </a:solidFill>
              </a:rPr>
              <a:t>控制单元和存储单元</a:t>
            </a:r>
            <a:r>
              <a:rPr lang="zh-CN" altLang="en-US"/>
              <a:t>（</a:t>
            </a:r>
            <a:r>
              <a:rPr lang="en-US" altLang="zh-CN"/>
              <a:t>FLASH</a:t>
            </a:r>
            <a:r>
              <a:rPr lang="zh-CN" altLang="en-US"/>
              <a:t>芯片、</a:t>
            </a:r>
            <a:r>
              <a:rPr lang="en-US" altLang="zh-CN"/>
              <a:t>DRAM</a:t>
            </a:r>
            <a:r>
              <a:rPr lang="zh-CN" altLang="en-US"/>
              <a:t>芯片）组成。</a:t>
            </a:r>
          </a:p>
          <a:p>
            <a:r>
              <a:rPr lang="zh-CN" altLang="en-US"/>
              <a:t>固态硬盘在接口的规范和定义、功能及使用方法上与</a:t>
            </a:r>
            <a:r>
              <a:rPr lang="zh-CN" altLang="en-US">
                <a:solidFill>
                  <a:srgbClr val="FF0000"/>
                </a:solidFill>
              </a:rPr>
              <a:t>普通硬盘的完全相同</a:t>
            </a:r>
            <a:r>
              <a:rPr lang="zh-CN" altLang="en-US"/>
              <a:t>，在产品外形和尺寸上也完全与普通硬盘一致。</a:t>
            </a:r>
          </a:p>
          <a:p>
            <a:r>
              <a:rPr lang="zh-CN" altLang="en-US"/>
              <a:t>被广泛应用于</a:t>
            </a:r>
            <a:r>
              <a:rPr lang="zh-CN" altLang="en-US">
                <a:solidFill>
                  <a:srgbClr val="FF0000"/>
                </a:solidFill>
              </a:rPr>
              <a:t>军事、车载</a:t>
            </a:r>
            <a:r>
              <a:rPr lang="zh-CN" altLang="en-US"/>
              <a:t>、工控、视频监控、网络监控、网络终端、电力、医疗、航空、导航设备等领域。</a:t>
            </a:r>
          </a:p>
          <a:p>
            <a:endParaRPr lang="zh-CN" altLang="en-US"/>
          </a:p>
        </p:txBody>
      </p:sp>
    </p:spTree>
    <p:extLst>
      <p:ext uri="{BB962C8B-B14F-4D97-AF65-F5344CB8AC3E}">
        <p14:creationId xmlns:p14="http://schemas.microsoft.com/office/powerpoint/2010/main" val="11303366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476672"/>
            <a:ext cx="8208913" cy="58127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319075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404664"/>
            <a:ext cx="8706887" cy="5976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406761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SSD</a:t>
            </a:r>
            <a:r>
              <a:rPr lang="zh-CN" altLang="en-US" smtClean="0"/>
              <a:t>硬盘</a:t>
            </a:r>
            <a:endParaRPr lang="zh-CN" altLang="en-US"/>
          </a:p>
        </p:txBody>
      </p:sp>
      <p:sp>
        <p:nvSpPr>
          <p:cNvPr id="3" name="内容占位符 2"/>
          <p:cNvSpPr>
            <a:spLocks noGrp="1"/>
          </p:cNvSpPr>
          <p:nvPr>
            <p:ph idx="1"/>
          </p:nvPr>
        </p:nvSpPr>
        <p:spPr/>
        <p:txBody>
          <a:bodyPr>
            <a:normAutofit fontScale="77500" lnSpcReduction="20000"/>
          </a:bodyPr>
          <a:lstStyle/>
          <a:p>
            <a:r>
              <a:rPr lang="en-US" altLang="zh-CN" b="1"/>
              <a:t>Intel SSD 520 Series </a:t>
            </a:r>
            <a:r>
              <a:rPr lang="zh-CN" altLang="en-US" b="1"/>
              <a:t>简盒包装（</a:t>
            </a:r>
            <a:r>
              <a:rPr lang="en-US" altLang="zh-CN" b="1"/>
              <a:t>240GB</a:t>
            </a:r>
            <a:r>
              <a:rPr lang="zh-CN" altLang="en-US" b="1"/>
              <a:t>）</a:t>
            </a:r>
          </a:p>
          <a:p>
            <a:r>
              <a:rPr lang="zh-CN" altLang="en-US"/>
              <a:t>参考报价：￥ </a:t>
            </a:r>
            <a:r>
              <a:rPr lang="en-US" altLang="zh-CN"/>
              <a:t>1140</a:t>
            </a:r>
            <a:endParaRPr lang="zh-CN" altLang="en-US"/>
          </a:p>
          <a:p>
            <a:r>
              <a:rPr lang="zh-CN" altLang="en-US"/>
              <a:t>存储容量：</a:t>
            </a:r>
            <a:r>
              <a:rPr lang="en-US" altLang="zh-CN"/>
              <a:t>240GB</a:t>
            </a:r>
            <a:endParaRPr lang="zh-CN" altLang="en-US"/>
          </a:p>
          <a:p>
            <a:r>
              <a:rPr lang="zh-CN" altLang="en-US"/>
              <a:t>硬盘尺寸：</a:t>
            </a:r>
            <a:r>
              <a:rPr lang="en-US" altLang="zh-CN"/>
              <a:t>2.5</a:t>
            </a:r>
            <a:r>
              <a:rPr lang="zh-CN" altLang="en-US"/>
              <a:t>英寸</a:t>
            </a:r>
          </a:p>
          <a:p>
            <a:r>
              <a:rPr lang="zh-CN" altLang="en-US"/>
              <a:t>接口类型：</a:t>
            </a:r>
            <a:r>
              <a:rPr lang="en-US" altLang="zh-CN"/>
              <a:t>SATA3</a:t>
            </a:r>
            <a:r>
              <a:rPr lang="zh-CN" altLang="en-US"/>
              <a:t>（</a:t>
            </a:r>
            <a:r>
              <a:rPr lang="en-US" altLang="zh-CN"/>
              <a:t>6Gbps</a:t>
            </a:r>
            <a:r>
              <a:rPr lang="zh-CN" altLang="en-US" smtClean="0"/>
              <a:t>），</a:t>
            </a:r>
            <a:r>
              <a:rPr lang="en-US" altLang="zh-CN" smtClean="0"/>
              <a:t>SATA2</a:t>
            </a:r>
            <a:r>
              <a:rPr lang="zh-CN" altLang="en-US" smtClean="0"/>
              <a:t>（</a:t>
            </a:r>
            <a:r>
              <a:rPr lang="en-US" altLang="zh-CN" smtClean="0"/>
              <a:t>3Gbps</a:t>
            </a:r>
            <a:r>
              <a:rPr lang="zh-CN" altLang="en-US" smtClean="0"/>
              <a:t>）</a:t>
            </a:r>
            <a:endParaRPr lang="zh-CN" altLang="en-US"/>
          </a:p>
          <a:p>
            <a:r>
              <a:rPr lang="zh-CN" altLang="en-US"/>
              <a:t>缓存：暂无数据</a:t>
            </a:r>
          </a:p>
          <a:p>
            <a:r>
              <a:rPr lang="zh-CN" altLang="en-US"/>
              <a:t>读取速度：</a:t>
            </a:r>
            <a:r>
              <a:rPr lang="en-US" altLang="zh-CN">
                <a:solidFill>
                  <a:srgbClr val="FF0000"/>
                </a:solidFill>
              </a:rPr>
              <a:t>SATA3</a:t>
            </a:r>
            <a:r>
              <a:rPr lang="zh-CN" altLang="en-US">
                <a:solidFill>
                  <a:srgbClr val="FF0000"/>
                </a:solidFill>
              </a:rPr>
              <a:t>：</a:t>
            </a:r>
            <a:r>
              <a:rPr lang="en-US" altLang="zh-CN">
                <a:solidFill>
                  <a:srgbClr val="FF0000"/>
                </a:solidFill>
              </a:rPr>
              <a:t>550MB/s</a:t>
            </a:r>
            <a:r>
              <a:rPr lang="en-US" altLang="zh-CN"/>
              <a:t/>
            </a:r>
            <a:br>
              <a:rPr lang="en-US" altLang="zh-CN"/>
            </a:br>
            <a:r>
              <a:rPr lang="en-US" altLang="zh-CN"/>
              <a:t>SATA2</a:t>
            </a:r>
            <a:r>
              <a:rPr lang="zh-CN" altLang="en-US"/>
              <a:t>：</a:t>
            </a:r>
            <a:r>
              <a:rPr lang="en-US" altLang="zh-CN"/>
              <a:t>280MB/s</a:t>
            </a:r>
          </a:p>
          <a:p>
            <a:r>
              <a:rPr lang="zh-CN" altLang="en-US"/>
              <a:t>写入速度：</a:t>
            </a:r>
            <a:r>
              <a:rPr lang="en-US" altLang="zh-CN">
                <a:solidFill>
                  <a:srgbClr val="FF0000"/>
                </a:solidFill>
              </a:rPr>
              <a:t>SATA3</a:t>
            </a:r>
            <a:r>
              <a:rPr lang="zh-CN" altLang="en-US">
                <a:solidFill>
                  <a:srgbClr val="FF0000"/>
                </a:solidFill>
              </a:rPr>
              <a:t>：</a:t>
            </a:r>
            <a:r>
              <a:rPr lang="en-US" altLang="zh-CN">
                <a:solidFill>
                  <a:srgbClr val="FF0000"/>
                </a:solidFill>
              </a:rPr>
              <a:t>520MB/s</a:t>
            </a:r>
            <a:br>
              <a:rPr lang="en-US" altLang="zh-CN">
                <a:solidFill>
                  <a:srgbClr val="FF0000"/>
                </a:solidFill>
              </a:rPr>
            </a:br>
            <a:r>
              <a:rPr lang="en-US" altLang="zh-CN">
                <a:solidFill>
                  <a:srgbClr val="FF0000"/>
                </a:solidFill>
              </a:rPr>
              <a:t>SATA2</a:t>
            </a:r>
            <a:r>
              <a:rPr lang="zh-CN" altLang="en-US">
                <a:solidFill>
                  <a:srgbClr val="FF0000"/>
                </a:solidFill>
              </a:rPr>
              <a:t>：</a:t>
            </a:r>
            <a:r>
              <a:rPr lang="en-US" altLang="zh-CN">
                <a:solidFill>
                  <a:srgbClr val="FF0000"/>
                </a:solidFill>
              </a:rPr>
              <a:t>260MB/s</a:t>
            </a:r>
          </a:p>
          <a:p>
            <a:r>
              <a:rPr lang="zh-CN" altLang="en-US"/>
              <a:t>平均无故障时间：</a:t>
            </a:r>
            <a:r>
              <a:rPr lang="en-US" altLang="zh-CN"/>
              <a:t>120</a:t>
            </a:r>
            <a:r>
              <a:rPr lang="zh-CN" altLang="en-US"/>
              <a:t>万小时</a:t>
            </a:r>
          </a:p>
          <a:p>
            <a:r>
              <a:rPr lang="zh-CN" altLang="en-US"/>
              <a:t>平均寻道时间：暂无数据</a:t>
            </a:r>
          </a:p>
          <a:p>
            <a:endParaRPr lang="zh-CN" altLang="en-US"/>
          </a:p>
        </p:txBody>
      </p:sp>
    </p:spTree>
    <p:extLst>
      <p:ext uri="{BB962C8B-B14F-4D97-AF65-F5344CB8AC3E}">
        <p14:creationId xmlns:p14="http://schemas.microsoft.com/office/powerpoint/2010/main" val="42725795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SCSI</a:t>
            </a:r>
            <a:r>
              <a:rPr lang="zh-CN" altLang="en-US" smtClean="0"/>
              <a:t>硬盘</a:t>
            </a:r>
            <a:endParaRPr lang="zh-CN" altLang="en-US"/>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1700808"/>
            <a:ext cx="3214688" cy="44862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6" name="Picture 4" descr="C:\Users\shen\AppData\Roaming\360se6\Application\User Data\temp\9358d109b3de9c8270c9caf56c81800a19d8431f.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9912" y="2301809"/>
            <a:ext cx="5200650" cy="3352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39973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b="1" smtClean="0"/>
              <a:t>希捷</a:t>
            </a:r>
            <a:r>
              <a:rPr lang="en-US" altLang="zh-CN" b="1" smtClean="0"/>
              <a:t>ST3146707LW(SCSI/10000</a:t>
            </a:r>
            <a:r>
              <a:rPr lang="zh-CN" altLang="en-US" b="1" smtClean="0"/>
              <a:t>转</a:t>
            </a:r>
            <a:r>
              <a:rPr lang="en-US" altLang="zh-CN" b="1" smtClean="0"/>
              <a:t>/3.5)</a:t>
            </a:r>
            <a:r>
              <a:rPr lang="zh-CN" altLang="en-US" b="1" smtClean="0"/>
              <a:t>参数</a:t>
            </a:r>
            <a:endParaRPr lang="zh-CN" altLang="en-US"/>
          </a:p>
        </p:txBody>
      </p:sp>
      <p:sp>
        <p:nvSpPr>
          <p:cNvPr id="3" name="内容占位符 2"/>
          <p:cNvSpPr>
            <a:spLocks noGrp="1"/>
          </p:cNvSpPr>
          <p:nvPr>
            <p:ph idx="1"/>
          </p:nvPr>
        </p:nvSpPr>
        <p:spPr/>
        <p:txBody>
          <a:bodyPr>
            <a:normAutofit fontScale="85000" lnSpcReduction="20000"/>
          </a:bodyPr>
          <a:lstStyle/>
          <a:p>
            <a:r>
              <a:rPr lang="zh-CN" altLang="en-US" b="1"/>
              <a:t>硬盘容量</a:t>
            </a:r>
            <a:r>
              <a:rPr lang="zh-CN" altLang="en-US"/>
              <a:t>：</a:t>
            </a:r>
            <a:r>
              <a:rPr lang="en-US" altLang="zh-CN"/>
              <a:t>146GB</a:t>
            </a:r>
          </a:p>
          <a:p>
            <a:r>
              <a:rPr lang="zh-CN" altLang="en-US" b="1"/>
              <a:t>接口类型</a:t>
            </a:r>
            <a:r>
              <a:rPr lang="zh-CN" altLang="en-US"/>
              <a:t>：</a:t>
            </a:r>
            <a:r>
              <a:rPr lang="en-US" altLang="zh-CN"/>
              <a:t>Ultra 320 SCSI</a:t>
            </a:r>
          </a:p>
          <a:p>
            <a:r>
              <a:rPr lang="zh-CN" altLang="en-US" b="1"/>
              <a:t>转速</a:t>
            </a:r>
            <a:r>
              <a:rPr lang="zh-CN" altLang="en-US"/>
              <a:t>：</a:t>
            </a:r>
            <a:r>
              <a:rPr lang="en-US" altLang="zh-CN"/>
              <a:t>10000</a:t>
            </a:r>
            <a:r>
              <a:rPr lang="zh-CN" altLang="en-US"/>
              <a:t>转</a:t>
            </a:r>
            <a:r>
              <a:rPr lang="en-US" altLang="zh-CN"/>
              <a:t>/</a:t>
            </a:r>
            <a:r>
              <a:rPr lang="zh-CN" altLang="en-US"/>
              <a:t>分</a:t>
            </a:r>
          </a:p>
          <a:p>
            <a:r>
              <a:rPr lang="zh-CN" altLang="en-US" b="1"/>
              <a:t>缓存</a:t>
            </a:r>
            <a:r>
              <a:rPr lang="zh-CN" altLang="en-US"/>
              <a:t>：</a:t>
            </a:r>
            <a:r>
              <a:rPr lang="en-US" altLang="zh-CN"/>
              <a:t>8MB</a:t>
            </a:r>
          </a:p>
          <a:p>
            <a:r>
              <a:rPr lang="zh-CN" altLang="en-US" b="1"/>
              <a:t>接口速率</a:t>
            </a:r>
            <a:r>
              <a:rPr lang="zh-CN" altLang="en-US"/>
              <a:t>：</a:t>
            </a:r>
            <a:r>
              <a:rPr lang="en-US" altLang="zh-CN" smtClean="0"/>
              <a:t>320MB/S  </a:t>
            </a:r>
            <a:endParaRPr lang="en-US" altLang="zh-CN"/>
          </a:p>
          <a:p>
            <a:r>
              <a:rPr lang="zh-CN" altLang="en-US" b="1"/>
              <a:t>平均寻道时间</a:t>
            </a:r>
            <a:r>
              <a:rPr lang="zh-CN" altLang="en-US"/>
              <a:t>：</a:t>
            </a:r>
            <a:r>
              <a:rPr lang="en-US" altLang="zh-CN"/>
              <a:t>4.7/5.2ms</a:t>
            </a:r>
          </a:p>
          <a:p>
            <a:r>
              <a:rPr lang="zh-CN" altLang="en-US" b="1"/>
              <a:t>内部传输速率</a:t>
            </a:r>
            <a:r>
              <a:rPr lang="zh-CN" altLang="en-US"/>
              <a:t>：</a:t>
            </a:r>
            <a:r>
              <a:rPr lang="en-US" altLang="zh-CN"/>
              <a:t>475-841Mb/s</a:t>
            </a:r>
          </a:p>
          <a:p>
            <a:r>
              <a:rPr lang="zh-CN" altLang="en-US" b="1"/>
              <a:t>盘体尺寸</a:t>
            </a:r>
            <a:r>
              <a:rPr lang="zh-CN" altLang="en-US"/>
              <a:t>：</a:t>
            </a:r>
            <a:r>
              <a:rPr lang="en-US" altLang="zh-CN"/>
              <a:t>3.5</a:t>
            </a:r>
            <a:r>
              <a:rPr lang="zh-CN" altLang="en-US"/>
              <a:t>英寸</a:t>
            </a:r>
          </a:p>
          <a:p>
            <a:r>
              <a:rPr lang="zh-CN" altLang="en-US" b="1"/>
              <a:t>接口针数</a:t>
            </a:r>
            <a:r>
              <a:rPr lang="zh-CN" altLang="en-US"/>
              <a:t>：</a:t>
            </a:r>
            <a:r>
              <a:rPr lang="en-US" altLang="zh-CN"/>
              <a:t>68pin</a:t>
            </a:r>
          </a:p>
          <a:p>
            <a:r>
              <a:rPr lang="zh-CN" altLang="en-US" b="1"/>
              <a:t>保修</a:t>
            </a:r>
            <a:r>
              <a:rPr lang="zh-CN" altLang="en-US"/>
              <a:t>：三年</a:t>
            </a:r>
          </a:p>
          <a:p>
            <a:pPr marL="0" indent="0">
              <a:buNone/>
            </a:pPr>
            <a:endParaRPr lang="zh-CN" altLang="en-US"/>
          </a:p>
        </p:txBody>
      </p:sp>
    </p:spTree>
    <p:extLst>
      <p:ext uri="{BB962C8B-B14F-4D97-AF65-F5344CB8AC3E}">
        <p14:creationId xmlns:p14="http://schemas.microsoft.com/office/powerpoint/2010/main" val="34368188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t>IDE</a:t>
            </a:r>
            <a:r>
              <a:rPr lang="zh-CN" altLang="en-US" smtClean="0"/>
              <a:t>硬盘</a:t>
            </a:r>
            <a:endParaRPr lang="zh-CN" altLang="en-US"/>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1484784"/>
            <a:ext cx="7704856" cy="5250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58041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标题 1"/>
          <p:cNvSpPr>
            <a:spLocks noGrp="1"/>
          </p:cNvSpPr>
          <p:nvPr>
            <p:ph type="title"/>
          </p:nvPr>
        </p:nvSpPr>
        <p:spPr>
          <a:xfrm>
            <a:off x="323528" y="188640"/>
            <a:ext cx="8229600" cy="792088"/>
          </a:xfrm>
        </p:spPr>
        <p:txBody>
          <a:bodyPr>
            <a:normAutofit/>
          </a:bodyPr>
          <a:lstStyle/>
          <a:p>
            <a:r>
              <a:rPr lang="zh-CN" altLang="zh-CN" smtClean="0"/>
              <a:t>磁盘</a:t>
            </a:r>
            <a:r>
              <a:rPr lang="zh-CN" altLang="en-US" smtClean="0"/>
              <a:t>介绍与</a:t>
            </a:r>
            <a:r>
              <a:rPr lang="en-US" altLang="zh-CN" smtClean="0"/>
              <a:t>Linux</a:t>
            </a:r>
            <a:r>
              <a:rPr lang="zh-CN" altLang="en-US" smtClean="0"/>
              <a:t>下磁盘管理</a:t>
            </a:r>
            <a:endParaRPr lang="zh-CN" altLang="en-US">
              <a:solidFill>
                <a:schemeClr val="bg1"/>
              </a:solidFill>
              <a:latin typeface="微软雅黑" pitchFamily="34" charset="-122"/>
              <a:ea typeface="微软雅黑" pitchFamily="34" charset="-122"/>
            </a:endParaRPr>
          </a:p>
        </p:txBody>
      </p:sp>
      <p:sp>
        <p:nvSpPr>
          <p:cNvPr id="4" name="内容占位符 2"/>
          <p:cNvSpPr>
            <a:spLocks noGrp="1"/>
          </p:cNvSpPr>
          <p:nvPr>
            <p:ph idx="1"/>
          </p:nvPr>
        </p:nvSpPr>
        <p:spPr>
          <a:xfrm>
            <a:off x="457200" y="1600200"/>
            <a:ext cx="8229600" cy="4525963"/>
          </a:xfrm>
        </p:spPr>
        <p:txBody>
          <a:bodyPr>
            <a:normAutofit/>
          </a:bodyPr>
          <a:lstStyle/>
          <a:p>
            <a:r>
              <a:rPr lang="en-US" altLang="zh-CN" smtClean="0"/>
              <a:t>SAS</a:t>
            </a:r>
            <a:r>
              <a:rPr lang="zh-CN" altLang="en-US" smtClean="0"/>
              <a:t>硬盘</a:t>
            </a:r>
            <a:endParaRPr lang="en-US" altLang="zh-CN" smtClean="0"/>
          </a:p>
          <a:p>
            <a:r>
              <a:rPr lang="en-US" altLang="zh-CN" smtClean="0"/>
              <a:t>SATA</a:t>
            </a:r>
            <a:r>
              <a:rPr lang="zh-CN" altLang="en-US" smtClean="0"/>
              <a:t>硬盘</a:t>
            </a:r>
            <a:endParaRPr lang="en-US" altLang="zh-CN" smtClean="0"/>
          </a:p>
          <a:p>
            <a:r>
              <a:rPr lang="en-US" altLang="zh-CN" smtClean="0"/>
              <a:t>SSD</a:t>
            </a:r>
            <a:r>
              <a:rPr lang="zh-CN" altLang="en-US" smtClean="0"/>
              <a:t>硬盘</a:t>
            </a:r>
            <a:endParaRPr lang="en-US" altLang="zh-CN" smtClean="0"/>
          </a:p>
          <a:p>
            <a:r>
              <a:rPr lang="en-US" altLang="zh-CN" smtClean="0"/>
              <a:t>SCSI</a:t>
            </a:r>
            <a:r>
              <a:rPr lang="zh-CN" altLang="en-US" smtClean="0"/>
              <a:t>硬盘</a:t>
            </a:r>
            <a:endParaRPr lang="en-US" altLang="zh-CN" smtClean="0"/>
          </a:p>
          <a:p>
            <a:r>
              <a:rPr lang="en-US" altLang="zh-CN" smtClean="0"/>
              <a:t>IDE</a:t>
            </a:r>
            <a:r>
              <a:rPr lang="zh-CN" altLang="en-US" smtClean="0"/>
              <a:t>硬盘</a:t>
            </a:r>
            <a:endParaRPr lang="en-US" altLang="zh-CN" smtClean="0"/>
          </a:p>
          <a:p>
            <a:r>
              <a:rPr lang="zh-CN" altLang="en-US" smtClean="0"/>
              <a:t>磁盘管理</a:t>
            </a:r>
            <a:endParaRPr lang="en-US" altLang="zh-CN" smtClean="0"/>
          </a:p>
          <a:p>
            <a:r>
              <a:rPr lang="zh-CN" altLang="en-US" smtClean="0"/>
              <a:t>你的服务器使用什么磁盘？ 用过：</a:t>
            </a:r>
            <a:r>
              <a:rPr lang="en-US" altLang="zh-CN" smtClean="0"/>
              <a:t>1 </a:t>
            </a:r>
            <a:endParaRPr lang="zh-CN" altLang="en-US"/>
          </a:p>
        </p:txBody>
      </p:sp>
    </p:spTree>
    <p:extLst>
      <p:ext uri="{BB962C8B-B14F-4D97-AF65-F5344CB8AC3E}">
        <p14:creationId xmlns:p14="http://schemas.microsoft.com/office/powerpoint/2010/main" val="78468965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smtClean="0"/>
              <a:t>数据线和电源接口</a:t>
            </a:r>
            <a:r>
              <a:rPr lang="en-US" altLang="zh-CN" smtClean="0"/>
              <a:t/>
            </a:r>
            <a:br>
              <a:rPr lang="en-US" altLang="zh-CN" smtClean="0"/>
            </a:br>
            <a:r>
              <a:rPr lang="zh-CN" altLang="en-US" smtClean="0"/>
              <a:t>串型和并型 哪个快</a:t>
            </a:r>
            <a:r>
              <a:rPr lang="en-US" altLang="zh-CN" smtClean="0"/>
              <a:t>? </a:t>
            </a:r>
            <a:endParaRPr lang="zh-CN" altLang="en-US"/>
          </a:p>
        </p:txBody>
      </p:sp>
      <p:pic>
        <p:nvPicPr>
          <p:cNvPr id="1026" name="Picture 2" descr="点此在新窗口浏览图片"/>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2348880"/>
            <a:ext cx="3810000" cy="285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3" descr="点此在新窗口浏览图片"/>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8024" y="2492896"/>
            <a:ext cx="38100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54874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并口为什么没有串口快</a:t>
            </a:r>
            <a:endParaRPr lang="zh-CN" altLang="en-US"/>
          </a:p>
        </p:txBody>
      </p:sp>
      <p:sp>
        <p:nvSpPr>
          <p:cNvPr id="3" name="内容占位符 2"/>
          <p:cNvSpPr>
            <a:spLocks noGrp="1"/>
          </p:cNvSpPr>
          <p:nvPr>
            <p:ph idx="1"/>
          </p:nvPr>
        </p:nvSpPr>
        <p:spPr/>
        <p:txBody>
          <a:bodyPr>
            <a:normAutofit fontScale="77500" lnSpcReduction="20000"/>
          </a:bodyPr>
          <a:lstStyle/>
          <a:p>
            <a:pPr marL="0" indent="0">
              <a:buNone/>
            </a:pPr>
            <a:endParaRPr lang="en-US" altLang="zh-CN"/>
          </a:p>
          <a:p>
            <a:r>
              <a:rPr lang="zh-CN" altLang="en-US" sz="3500"/>
              <a:t>串口形容一下就是 一条车道，而并口就是有</a:t>
            </a:r>
            <a:r>
              <a:rPr lang="en-US" altLang="zh-CN" sz="3500"/>
              <a:t>8</a:t>
            </a:r>
            <a:r>
              <a:rPr lang="zh-CN" altLang="en-US" sz="3500"/>
              <a:t>个车道。同一时刻能传送</a:t>
            </a:r>
            <a:r>
              <a:rPr lang="en-US" altLang="zh-CN" sz="3500"/>
              <a:t>8</a:t>
            </a:r>
            <a:r>
              <a:rPr lang="zh-CN" altLang="en-US" sz="3500"/>
              <a:t>位（一个字节）数据</a:t>
            </a:r>
            <a:r>
              <a:rPr lang="zh-CN" altLang="en-US" sz="3500" smtClean="0"/>
              <a:t>。</a:t>
            </a:r>
            <a:endParaRPr lang="en-US" altLang="zh-CN" sz="3500" smtClean="0"/>
          </a:p>
          <a:p>
            <a:endParaRPr lang="en-US" altLang="zh-CN" sz="3500"/>
          </a:p>
          <a:p>
            <a:r>
              <a:rPr lang="zh-CN" altLang="en-US" sz="3500" smtClean="0"/>
              <a:t>但是</a:t>
            </a:r>
            <a:r>
              <a:rPr lang="zh-CN" altLang="en-US" sz="3500"/>
              <a:t>并不是并口快，由于</a:t>
            </a:r>
            <a:r>
              <a:rPr lang="en-US" altLang="zh-CN" sz="3500"/>
              <a:t>8</a:t>
            </a:r>
            <a:r>
              <a:rPr lang="zh-CN" altLang="en-US" sz="3500"/>
              <a:t>位通道之间的互相干扰。传输受速度就受到了限制。当传输出错时，要同时重新传</a:t>
            </a:r>
            <a:r>
              <a:rPr lang="en-US" altLang="zh-CN" sz="3500"/>
              <a:t>8</a:t>
            </a:r>
            <a:r>
              <a:rPr lang="zh-CN" altLang="en-US" sz="3500"/>
              <a:t>个位的数据，而且传输速度越快，干扰越严重。这是</a:t>
            </a:r>
            <a:r>
              <a:rPr lang="zh-CN" altLang="en-US" sz="3500">
                <a:solidFill>
                  <a:srgbClr val="FF0000"/>
                </a:solidFill>
              </a:rPr>
              <a:t>硬伤，这样速度就无法提升上来</a:t>
            </a:r>
            <a:r>
              <a:rPr lang="zh-CN" altLang="en-US" sz="3500" smtClean="0"/>
              <a:t>。</a:t>
            </a:r>
            <a:endParaRPr lang="en-US" altLang="zh-CN" sz="3500" smtClean="0"/>
          </a:p>
          <a:p>
            <a:pPr marL="0" indent="0">
              <a:buNone/>
            </a:pPr>
            <a:endParaRPr lang="en-US" altLang="zh-CN" sz="3500"/>
          </a:p>
          <a:p>
            <a:r>
              <a:rPr lang="zh-CN" altLang="en-US" sz="3500"/>
              <a:t>串口没有干扰，传输出错后重发一位就可以了。而且串口传输的时钟频率要比并口高</a:t>
            </a:r>
            <a:r>
              <a:rPr lang="zh-CN" altLang="en-US" smtClean="0"/>
              <a:t>。</a:t>
            </a:r>
            <a:endParaRPr lang="zh-CN" altLang="en-US"/>
          </a:p>
        </p:txBody>
      </p:sp>
    </p:spTree>
    <p:extLst>
      <p:ext uri="{BB962C8B-B14F-4D97-AF65-F5344CB8AC3E}">
        <p14:creationId xmlns:p14="http://schemas.microsoft.com/office/powerpoint/2010/main" val="6442156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b="1"/>
              <a:t>Adaptec SATA RAID 2410SA</a:t>
            </a:r>
            <a:br>
              <a:rPr lang="en-US" altLang="zh-CN" b="1"/>
            </a:br>
            <a:r>
              <a:rPr lang="en-US" altLang="zh-CN" smtClean="0"/>
              <a:t>Raid</a:t>
            </a:r>
            <a:r>
              <a:rPr lang="zh-CN" altLang="en-US" smtClean="0"/>
              <a:t>卡</a:t>
            </a:r>
            <a:endParaRPr lang="zh-CN" altLang="en-US"/>
          </a:p>
        </p:txBody>
      </p:sp>
      <p:sp>
        <p:nvSpPr>
          <p:cNvPr id="3" name="内容占位符 2"/>
          <p:cNvSpPr>
            <a:spLocks noGrp="1"/>
          </p:cNvSpPr>
          <p:nvPr>
            <p:ph idx="1"/>
          </p:nvPr>
        </p:nvSpPr>
        <p:spPr/>
        <p:txBody>
          <a:bodyPr/>
          <a:lstStyle/>
          <a:p>
            <a:r>
              <a:rPr lang="en-US" altLang="zh-CN"/>
              <a:t>Adaptec, Inc.(Adaptec)</a:t>
            </a:r>
          </a:p>
          <a:p>
            <a:r>
              <a:rPr lang="zh-CN" altLang="en-US"/>
              <a:t>中文名称</a:t>
            </a:r>
            <a:r>
              <a:rPr lang="en-US" altLang="zh-CN"/>
              <a:t>:</a:t>
            </a:r>
            <a:r>
              <a:rPr lang="zh-CN" altLang="en-US"/>
              <a:t>亚当普特克公司</a:t>
            </a:r>
          </a:p>
          <a:p>
            <a:endParaRPr lang="zh-CN" altLang="en-US"/>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2852935"/>
            <a:ext cx="6552728" cy="39398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801962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EFI</a:t>
            </a:r>
            <a:endParaRPr lang="zh-CN" altLang="en-US"/>
          </a:p>
        </p:txBody>
      </p:sp>
      <p:sp>
        <p:nvSpPr>
          <p:cNvPr id="3" name="内容占位符 2"/>
          <p:cNvSpPr>
            <a:spLocks noGrp="1"/>
          </p:cNvSpPr>
          <p:nvPr>
            <p:ph idx="1"/>
          </p:nvPr>
        </p:nvSpPr>
        <p:spPr/>
        <p:txBody>
          <a:bodyPr/>
          <a:lstStyle/>
          <a:p>
            <a:r>
              <a:rPr lang="en-US" altLang="zh-CN"/>
              <a:t>EFI</a:t>
            </a:r>
            <a:r>
              <a:rPr lang="zh-CN" altLang="en-US"/>
              <a:t>，即可扩展固件接口</a:t>
            </a:r>
            <a:r>
              <a:rPr lang="en-US" altLang="zh-CN"/>
              <a:t>(Extensible Firmware Interface)</a:t>
            </a:r>
            <a:r>
              <a:rPr lang="zh-CN" altLang="en-US"/>
              <a:t>，</a:t>
            </a:r>
            <a:r>
              <a:rPr lang="en-US" altLang="zh-CN"/>
              <a:t>EFI</a:t>
            </a:r>
            <a:r>
              <a:rPr lang="zh-CN" altLang="en-US"/>
              <a:t>的位置很特殊，不像是</a:t>
            </a:r>
            <a:r>
              <a:rPr lang="en-US" altLang="zh-CN"/>
              <a:t>BIOS</a:t>
            </a:r>
            <a:r>
              <a:rPr lang="zh-CN" altLang="en-US"/>
              <a:t>那样是固件又是接口，</a:t>
            </a:r>
            <a:r>
              <a:rPr lang="en-US" altLang="zh-CN"/>
              <a:t>EFI</a:t>
            </a:r>
            <a:r>
              <a:rPr lang="zh-CN" altLang="en-US"/>
              <a:t>只是一个接口，位于操作系统与平台固件之间。</a:t>
            </a:r>
          </a:p>
        </p:txBody>
      </p:sp>
    </p:spTree>
    <p:extLst>
      <p:ext uri="{BB962C8B-B14F-4D97-AF65-F5344CB8AC3E}">
        <p14:creationId xmlns:p14="http://schemas.microsoft.com/office/powerpoint/2010/main" val="697348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华硕</a:t>
            </a:r>
            <a:r>
              <a:rPr lang="en-US" altLang="zh-CN" smtClean="0"/>
              <a:t>E35M1-M  </a:t>
            </a:r>
            <a:r>
              <a:rPr lang="zh-CN" altLang="en-US" smtClean="0"/>
              <a:t>主板</a:t>
            </a:r>
            <a:r>
              <a:rPr lang="en-US" altLang="zh-CN" smtClean="0"/>
              <a:t>EFI</a:t>
            </a:r>
            <a:endParaRPr lang="zh-CN" altLang="en-US"/>
          </a:p>
        </p:txBody>
      </p:sp>
      <p:sp>
        <p:nvSpPr>
          <p:cNvPr id="3" name="内容占位符 2"/>
          <p:cNvSpPr>
            <a:spLocks noGrp="1"/>
          </p:cNvSpPr>
          <p:nvPr>
            <p:ph idx="1"/>
          </p:nvPr>
        </p:nvSpPr>
        <p:spPr/>
        <p:txBody>
          <a:bodyPr/>
          <a:lstStyle/>
          <a:p>
            <a:endParaRPr lang="zh-CN" altLang="en-US"/>
          </a:p>
        </p:txBody>
      </p:sp>
      <p:pic>
        <p:nvPicPr>
          <p:cNvPr id="1026" name="Picture 2" descr="c:\users\shen\appdata\roaming\360se6\User Data\temp\S1109393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250037"/>
            <a:ext cx="8376865" cy="56353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32134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t>MBR</a:t>
            </a:r>
            <a:r>
              <a:rPr lang="zh-CN" altLang="en-US" smtClean="0"/>
              <a:t>与</a:t>
            </a:r>
            <a:r>
              <a:rPr lang="en-US" altLang="zh-CN" smtClean="0"/>
              <a:t>GPT</a:t>
            </a:r>
            <a:r>
              <a:rPr lang="zh-CN" altLang="en-US" smtClean="0"/>
              <a:t>分区表</a:t>
            </a:r>
            <a:endParaRPr lang="zh-CN" altLang="en-US"/>
          </a:p>
        </p:txBody>
      </p:sp>
      <p:sp>
        <p:nvSpPr>
          <p:cNvPr id="3" name="内容占位符 2"/>
          <p:cNvSpPr>
            <a:spLocks noGrp="1"/>
          </p:cNvSpPr>
          <p:nvPr>
            <p:ph idx="1"/>
          </p:nvPr>
        </p:nvSpPr>
        <p:spPr/>
        <p:txBody>
          <a:bodyPr>
            <a:normAutofit fontScale="92500" lnSpcReduction="20000"/>
          </a:bodyPr>
          <a:lstStyle/>
          <a:p>
            <a:r>
              <a:rPr lang="en-US" altLang="zh-CN"/>
              <a:t>MBR</a:t>
            </a:r>
            <a:r>
              <a:rPr lang="zh-CN" altLang="zh-CN"/>
              <a:t>，主引导记录</a:t>
            </a:r>
            <a:r>
              <a:rPr lang="en-US" altLang="zh-CN"/>
              <a:t>(Master Boot Record)</a:t>
            </a:r>
            <a:r>
              <a:rPr lang="zh-CN" altLang="zh-CN"/>
              <a:t>，也就是现有的硬盘分区模式。</a:t>
            </a:r>
            <a:r>
              <a:rPr lang="en-US" altLang="zh-CN"/>
              <a:t>MBR</a:t>
            </a:r>
            <a:r>
              <a:rPr lang="zh-CN" altLang="zh-CN"/>
              <a:t>分区的标准决定了</a:t>
            </a:r>
            <a:r>
              <a:rPr lang="en-US" altLang="zh-CN"/>
              <a:t>MBR</a:t>
            </a:r>
            <a:r>
              <a:rPr lang="zh-CN" altLang="zh-CN"/>
              <a:t>只支持在</a:t>
            </a:r>
            <a:r>
              <a:rPr lang="en-US" altLang="zh-CN"/>
              <a:t>2TB</a:t>
            </a:r>
            <a:r>
              <a:rPr lang="zh-CN" altLang="zh-CN"/>
              <a:t>以下的硬盘，超过</a:t>
            </a:r>
            <a:r>
              <a:rPr lang="en-US" altLang="zh-CN"/>
              <a:t>2TB</a:t>
            </a:r>
            <a:r>
              <a:rPr lang="zh-CN" altLang="zh-CN"/>
              <a:t>的硬盘只能管理</a:t>
            </a:r>
            <a:r>
              <a:rPr lang="en-US" altLang="zh-CN"/>
              <a:t>2TB</a:t>
            </a:r>
            <a:r>
              <a:rPr lang="zh-CN" altLang="zh-CN" smtClean="0"/>
              <a:t>！</a:t>
            </a:r>
            <a:endParaRPr lang="en-US" altLang="zh-CN" smtClean="0"/>
          </a:p>
          <a:p>
            <a:pPr marL="0" indent="0">
              <a:buNone/>
            </a:pPr>
            <a:endParaRPr lang="en-US" altLang="zh-CN" smtClean="0"/>
          </a:p>
          <a:p>
            <a:r>
              <a:rPr lang="en-US" altLang="zh-CN"/>
              <a:t>GPT</a:t>
            </a:r>
            <a:r>
              <a:rPr lang="zh-CN" altLang="zh-CN"/>
              <a:t>，全局唯一标识分区表</a:t>
            </a:r>
            <a:r>
              <a:rPr lang="en-US" altLang="zh-CN"/>
              <a:t>(GUID Partition Table)</a:t>
            </a:r>
            <a:r>
              <a:rPr lang="zh-CN" altLang="zh-CN"/>
              <a:t>，</a:t>
            </a:r>
            <a:r>
              <a:rPr lang="en-US" altLang="zh-CN"/>
              <a:t>GUID</a:t>
            </a:r>
            <a:r>
              <a:rPr lang="zh-CN" altLang="zh-CN"/>
              <a:t>，全局唯一标识符</a:t>
            </a:r>
            <a:r>
              <a:rPr lang="en-US" altLang="zh-CN"/>
              <a:t> (Globally Unique Identifier) </a:t>
            </a:r>
            <a:r>
              <a:rPr lang="zh-CN" altLang="zh-CN" smtClean="0"/>
              <a:t>。与</a:t>
            </a:r>
            <a:r>
              <a:rPr lang="en-US" altLang="zh-CN"/>
              <a:t>MBR</a:t>
            </a:r>
            <a:r>
              <a:rPr lang="zh-CN" altLang="zh-CN"/>
              <a:t>最大</a:t>
            </a:r>
            <a:r>
              <a:rPr lang="en-US" altLang="zh-CN"/>
              <a:t>4</a:t>
            </a:r>
            <a:r>
              <a:rPr lang="zh-CN" altLang="zh-CN"/>
              <a:t>个分区表项的限制相比，</a:t>
            </a:r>
            <a:r>
              <a:rPr lang="en-US" altLang="zh-CN"/>
              <a:t>GPT</a:t>
            </a:r>
            <a:r>
              <a:rPr lang="zh-CN" altLang="zh-CN"/>
              <a:t>对分区数量没有</a:t>
            </a:r>
            <a:r>
              <a:rPr lang="zh-CN" altLang="zh-CN" smtClean="0"/>
              <a:t>限制。</a:t>
            </a:r>
            <a:r>
              <a:rPr lang="en-US" altLang="zh-CN"/>
              <a:t>GPT</a:t>
            </a:r>
            <a:r>
              <a:rPr lang="zh-CN" altLang="zh-CN"/>
              <a:t>可管理硬盘大小达到了</a:t>
            </a:r>
            <a:r>
              <a:rPr lang="en-US" altLang="zh-CN"/>
              <a:t>18EB(1EB=1024PB=1,048,576TB</a:t>
            </a:r>
            <a:r>
              <a:rPr lang="en-US" altLang="zh-CN" smtClean="0"/>
              <a:t>)</a:t>
            </a:r>
            <a:r>
              <a:rPr lang="zh-CN" altLang="zh-CN" smtClean="0"/>
              <a:t> 。</a:t>
            </a:r>
            <a:endParaRPr lang="zh-CN" altLang="zh-CN"/>
          </a:p>
          <a:p>
            <a:endParaRPr lang="zh-CN" altLang="en-US"/>
          </a:p>
        </p:txBody>
      </p:sp>
    </p:spTree>
    <p:extLst>
      <p:ext uri="{BB962C8B-B14F-4D97-AF65-F5344CB8AC3E}">
        <p14:creationId xmlns:p14="http://schemas.microsoft.com/office/powerpoint/2010/main" val="42786719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课程笔记</a:t>
            </a:r>
            <a:endParaRPr lang="zh-CN" altLang="en-US"/>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27752123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95536" y="1124744"/>
            <a:ext cx="8229600" cy="4525963"/>
          </a:xfrm>
        </p:spPr>
        <p:txBody>
          <a:bodyPr>
            <a:normAutofit/>
          </a:bodyPr>
          <a:lstStyle/>
          <a:p>
            <a:pPr marL="0" indent="0">
              <a:buNone/>
            </a:pPr>
            <a:r>
              <a:rPr lang="en-US" altLang="zh-CN"/>
              <a:t>•</a:t>
            </a:r>
            <a:r>
              <a:rPr lang="zh-CN" altLang="en-US"/>
              <a:t>课程资料获取方式 </a:t>
            </a:r>
            <a:br>
              <a:rPr lang="zh-CN" altLang="en-US"/>
            </a:br>
            <a:r>
              <a:rPr lang="en-US" altLang="zh-CN"/>
              <a:t>•</a:t>
            </a:r>
            <a:r>
              <a:rPr lang="zh-CN" altLang="en-US"/>
              <a:t>加入</a:t>
            </a:r>
            <a:r>
              <a:rPr lang="en-US" altLang="zh-CN"/>
              <a:t>QQ</a:t>
            </a:r>
            <a:r>
              <a:rPr lang="zh-CN" altLang="en-US"/>
              <a:t>群名称：</a:t>
            </a:r>
            <a:r>
              <a:rPr lang="en-US" altLang="zh-CN"/>
              <a:t>Linux</a:t>
            </a:r>
            <a:r>
              <a:rPr lang="zh-CN" altLang="en-US"/>
              <a:t>高级运维 </a:t>
            </a:r>
            <a:br>
              <a:rPr lang="zh-CN" altLang="en-US"/>
            </a:br>
            <a:r>
              <a:rPr lang="en-US" altLang="zh-CN"/>
              <a:t>•QQ</a:t>
            </a:r>
            <a:r>
              <a:rPr lang="zh-CN" altLang="en-US"/>
              <a:t>群号： </a:t>
            </a:r>
            <a:r>
              <a:rPr lang="en-US" altLang="zh-CN"/>
              <a:t>370705713 </a:t>
            </a:r>
            <a:br>
              <a:rPr lang="en-US" altLang="zh-CN"/>
            </a:br>
            <a:r>
              <a:rPr lang="en-US" altLang="zh-CN"/>
              <a:t>•</a:t>
            </a:r>
            <a:r>
              <a:rPr lang="zh-CN" altLang="en-US"/>
              <a:t>所有课程视频及相关资料都在群文件共享中 ， 大家可以加群下载。 </a:t>
            </a:r>
            <a:br>
              <a:rPr lang="zh-CN" altLang="en-US"/>
            </a:br>
            <a:r>
              <a:rPr lang="zh-CN" altLang="en-US"/>
              <a:t>今晚</a:t>
            </a:r>
            <a:r>
              <a:rPr lang="en-US" altLang="zh-CN"/>
              <a:t>20</a:t>
            </a:r>
            <a:r>
              <a:rPr lang="zh-CN" altLang="en-US"/>
              <a:t>：</a:t>
            </a:r>
            <a:r>
              <a:rPr lang="en-US" altLang="zh-CN"/>
              <a:t>00</a:t>
            </a:r>
            <a:r>
              <a:rPr lang="zh-CN" altLang="en-US"/>
              <a:t>有</a:t>
            </a:r>
            <a:r>
              <a:rPr lang="en-US" altLang="zh-CN"/>
              <a:t>《Linux</a:t>
            </a:r>
            <a:r>
              <a:rPr lang="zh-CN" altLang="en-US"/>
              <a:t>云计算集群架构师</a:t>
            </a:r>
            <a:r>
              <a:rPr lang="en-US" altLang="zh-CN"/>
              <a:t>》</a:t>
            </a:r>
            <a:r>
              <a:rPr lang="zh-CN" altLang="en-US"/>
              <a:t>付费课程免费试听机会</a:t>
            </a:r>
            <a:r>
              <a:rPr lang="en-US" altLang="zh-CN"/>
              <a:t>3</a:t>
            </a:r>
            <a:r>
              <a:rPr lang="zh-CN" altLang="en-US"/>
              <a:t>个，有需要的同学请加到群中后，找班主任要付费课程试听密码。</a:t>
            </a:r>
            <a:br>
              <a:rPr lang="zh-CN" altLang="en-US"/>
            </a:br>
            <a:r>
              <a:rPr lang="zh-CN" altLang="en-US"/>
              <a:t>班主任</a:t>
            </a:r>
            <a:r>
              <a:rPr lang="en-US" altLang="zh-CN"/>
              <a:t>QQ</a:t>
            </a:r>
            <a:r>
              <a:rPr lang="zh-CN" altLang="en-US"/>
              <a:t>：</a:t>
            </a:r>
            <a:r>
              <a:rPr lang="en-US" altLang="zh-CN" smtClean="0"/>
              <a:t>1514460659</a:t>
            </a:r>
            <a:endParaRPr lang="zh-CN" altLang="en-US"/>
          </a:p>
        </p:txBody>
      </p:sp>
    </p:spTree>
    <p:extLst>
      <p:ext uri="{BB962C8B-B14F-4D97-AF65-F5344CB8AC3E}">
        <p14:creationId xmlns:p14="http://schemas.microsoft.com/office/powerpoint/2010/main" val="2440765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SAS</a:t>
            </a:r>
            <a:r>
              <a:rPr lang="zh-CN" altLang="en-US" smtClean="0"/>
              <a:t>硬盘 </a:t>
            </a:r>
            <a:r>
              <a:rPr lang="zh-CN" altLang="en-US" smtClean="0">
                <a:solidFill>
                  <a:srgbClr val="FF0000"/>
                </a:solidFill>
              </a:rPr>
              <a:t>没有见过：</a:t>
            </a:r>
            <a:r>
              <a:rPr lang="en-US" altLang="zh-CN" smtClean="0">
                <a:solidFill>
                  <a:srgbClr val="FF0000"/>
                </a:solidFill>
              </a:rPr>
              <a:t>1 </a:t>
            </a:r>
            <a:r>
              <a:rPr lang="zh-CN" altLang="en-US" smtClean="0"/>
              <a:t>见：</a:t>
            </a:r>
            <a:r>
              <a:rPr lang="en-US" altLang="zh-CN" smtClean="0"/>
              <a:t>6</a:t>
            </a:r>
            <a:endParaRPr lang="zh-CN" altLang="en-US"/>
          </a:p>
        </p:txBody>
      </p:sp>
      <p:sp>
        <p:nvSpPr>
          <p:cNvPr id="3" name="内容占位符 2"/>
          <p:cNvSpPr>
            <a:spLocks noGrp="1"/>
          </p:cNvSpPr>
          <p:nvPr>
            <p:ph idx="1"/>
          </p:nvPr>
        </p:nvSpPr>
        <p:spPr/>
        <p:txBody>
          <a:bodyPr/>
          <a:lstStyle/>
          <a:p>
            <a:r>
              <a:rPr lang="en-US" altLang="zh-CN"/>
              <a:t>SAS</a:t>
            </a:r>
            <a:r>
              <a:rPr lang="zh-CN" altLang="en-US"/>
              <a:t>（串行连接</a:t>
            </a:r>
            <a:r>
              <a:rPr lang="en-US" altLang="zh-CN"/>
              <a:t>SCSI</a:t>
            </a:r>
            <a:r>
              <a:rPr lang="zh-CN" altLang="en-US"/>
              <a:t>接口）</a:t>
            </a:r>
          </a:p>
          <a:p>
            <a:r>
              <a:rPr lang="en-US" altLang="zh-CN"/>
              <a:t>SAS</a:t>
            </a:r>
            <a:r>
              <a:rPr lang="zh-CN" altLang="en-US"/>
              <a:t>（</a:t>
            </a:r>
            <a:r>
              <a:rPr lang="en-US" altLang="zh-CN"/>
              <a:t>Serial Attached SCSI</a:t>
            </a:r>
            <a:r>
              <a:rPr lang="zh-CN" altLang="en-US"/>
              <a:t>），串行连接</a:t>
            </a:r>
            <a:r>
              <a:rPr lang="en-US" altLang="zh-CN"/>
              <a:t>SCSI</a:t>
            </a:r>
            <a:r>
              <a:rPr lang="zh-CN" altLang="en-US"/>
              <a:t>接口，串行连接小型计算机系统接口</a:t>
            </a:r>
            <a:r>
              <a:rPr lang="zh-CN" altLang="en-US" smtClean="0"/>
              <a:t>。</a:t>
            </a:r>
            <a:endParaRPr lang="en-US" altLang="zh-CN" smtClean="0"/>
          </a:p>
          <a:p>
            <a:r>
              <a:rPr lang="en-US" altLang="zh-CN"/>
              <a:t>SAS</a:t>
            </a:r>
            <a:r>
              <a:rPr lang="zh-CN" altLang="en-US"/>
              <a:t>是新一代的</a:t>
            </a:r>
            <a:r>
              <a:rPr lang="en-US" altLang="zh-CN"/>
              <a:t>SCSI</a:t>
            </a:r>
            <a:r>
              <a:rPr lang="zh-CN" altLang="en-US"/>
              <a:t>技术，和现在流行的</a:t>
            </a:r>
            <a:r>
              <a:rPr lang="en-US" altLang="zh-CN"/>
              <a:t>Serial ATA(SATA)</a:t>
            </a:r>
            <a:r>
              <a:rPr lang="zh-CN" altLang="en-US"/>
              <a:t>硬盘相同，</a:t>
            </a:r>
            <a:r>
              <a:rPr lang="zh-CN" altLang="en-US">
                <a:solidFill>
                  <a:srgbClr val="FF0000"/>
                </a:solidFill>
              </a:rPr>
              <a:t>都是采用串行技术以获得更高的传输速度</a:t>
            </a:r>
            <a:r>
              <a:rPr lang="zh-CN" altLang="en-US"/>
              <a:t>，</a:t>
            </a:r>
            <a:r>
              <a:rPr lang="zh-CN" altLang="en-US">
                <a:solidFill>
                  <a:srgbClr val="FF0000"/>
                </a:solidFill>
              </a:rPr>
              <a:t>并通过缩短连结线改善内部空间等</a:t>
            </a:r>
            <a:r>
              <a:rPr lang="zh-CN" altLang="en-US" smtClean="0">
                <a:solidFill>
                  <a:srgbClr val="FF0000"/>
                </a:solidFill>
              </a:rPr>
              <a:t>。</a:t>
            </a:r>
            <a:endParaRPr lang="en-US" altLang="zh-CN" smtClean="0">
              <a:solidFill>
                <a:srgbClr val="FF0000"/>
              </a:solidFill>
            </a:endParaRPr>
          </a:p>
          <a:p>
            <a:r>
              <a:rPr lang="en-US" altLang="zh-CN"/>
              <a:t>SAS</a:t>
            </a:r>
            <a:r>
              <a:rPr lang="zh-CN" altLang="en-US"/>
              <a:t>的接口技术可以向下兼容</a:t>
            </a:r>
            <a:r>
              <a:rPr lang="en-US" altLang="zh-CN"/>
              <a:t>SATA</a:t>
            </a:r>
            <a:r>
              <a:rPr lang="zh-CN" altLang="en-US"/>
              <a:t>。</a:t>
            </a:r>
          </a:p>
        </p:txBody>
      </p:sp>
    </p:spTree>
    <p:extLst>
      <p:ext uri="{BB962C8B-B14F-4D97-AF65-F5344CB8AC3E}">
        <p14:creationId xmlns:p14="http://schemas.microsoft.com/office/powerpoint/2010/main" val="3257475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SAS </a:t>
            </a:r>
            <a:r>
              <a:rPr lang="zh-CN" altLang="zh-CN" smtClean="0"/>
              <a:t>接口</a:t>
            </a:r>
            <a:endParaRPr lang="zh-CN" altLang="en-US"/>
          </a:p>
        </p:txBody>
      </p:sp>
      <p:pic>
        <p:nvPicPr>
          <p:cNvPr id="2050" name="Picture 2" descr="体验顶级服务器硬盘希捷Cheetah15k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35896" y="3105150"/>
            <a:ext cx="5619750" cy="3752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2" name="Picture 4" descr="体验顶级服务器硬盘希捷Cheetah15k6"/>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258831" y="1340768"/>
            <a:ext cx="4313169" cy="288032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5"/>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圆角矩形 5"/>
          <p:cNvSpPr/>
          <p:nvPr/>
        </p:nvSpPr>
        <p:spPr>
          <a:xfrm>
            <a:off x="7020272" y="5517232"/>
            <a:ext cx="1584176" cy="8640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a:off x="3131840" y="3212976"/>
            <a:ext cx="864096" cy="5398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73886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SAS</a:t>
            </a:r>
            <a:r>
              <a:rPr lang="zh-CN" altLang="zh-CN"/>
              <a:t>接口背面还有触点</a:t>
            </a:r>
            <a:endParaRPr lang="zh-CN" altLang="en-US"/>
          </a:p>
        </p:txBody>
      </p:sp>
      <p:pic>
        <p:nvPicPr>
          <p:cNvPr id="3074" name="Picture 2" descr="体验顶级服务器硬盘希捷Cheetah15k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5656" y="2132856"/>
            <a:ext cx="561975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圆角矩形 4"/>
          <p:cNvSpPr/>
          <p:nvPr/>
        </p:nvSpPr>
        <p:spPr>
          <a:xfrm>
            <a:off x="4924152" y="4663132"/>
            <a:ext cx="1584176" cy="8640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9184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t>SAS</a:t>
            </a:r>
            <a:r>
              <a:rPr lang="zh-CN" altLang="en-US" smtClean="0"/>
              <a:t>和</a:t>
            </a:r>
            <a:r>
              <a:rPr lang="en-US" altLang="zh-CN" smtClean="0"/>
              <a:t>SATA</a:t>
            </a:r>
            <a:r>
              <a:rPr lang="zh-CN" altLang="en-US" smtClean="0"/>
              <a:t>接口对比</a:t>
            </a:r>
            <a:endParaRPr lang="zh-CN" altLang="en-US"/>
          </a:p>
        </p:txBody>
      </p:sp>
      <p:pic>
        <p:nvPicPr>
          <p:cNvPr id="4098" name="Picture 2" descr="体验顶级服务器硬盘希捷Cheetah15k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0404" y="1388616"/>
            <a:ext cx="4591050" cy="5210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圆角矩形 4"/>
          <p:cNvSpPr/>
          <p:nvPr/>
        </p:nvSpPr>
        <p:spPr>
          <a:xfrm>
            <a:off x="5436096" y="5523036"/>
            <a:ext cx="864096" cy="432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85115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http://img.zdnet.com.cn/storage/20080128/SASHDD/SASHDDs-4.jpg"/>
          <p:cNvPicPr/>
          <p:nvPr/>
        </p:nvPicPr>
        <p:blipFill>
          <a:blip r:embed="rId2">
            <a:extLst>
              <a:ext uri="{28A0092B-C50C-407E-A947-70E740481C1C}">
                <a14:useLocalDpi xmlns:a14="http://schemas.microsoft.com/office/drawing/2010/main" val="0"/>
              </a:ext>
            </a:extLst>
          </a:blip>
          <a:srcRect/>
          <a:stretch>
            <a:fillRect/>
          </a:stretch>
        </p:blipFill>
        <p:spPr bwMode="auto">
          <a:xfrm>
            <a:off x="323528" y="260648"/>
            <a:ext cx="8568952" cy="6480720"/>
          </a:xfrm>
          <a:prstGeom prst="rect">
            <a:avLst/>
          </a:prstGeom>
          <a:noFill/>
          <a:ln>
            <a:noFill/>
          </a:ln>
        </p:spPr>
      </p:pic>
      <p:sp>
        <p:nvSpPr>
          <p:cNvPr id="5" name="圆角矩形 4"/>
          <p:cNvSpPr/>
          <p:nvPr/>
        </p:nvSpPr>
        <p:spPr>
          <a:xfrm>
            <a:off x="2933576" y="1916832"/>
            <a:ext cx="3744416" cy="10081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63510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5616" y="1556792"/>
            <a:ext cx="7272808" cy="426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633593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SAS</a:t>
            </a:r>
            <a:r>
              <a:rPr lang="zh-CN" altLang="zh-CN" smtClean="0"/>
              <a:t>设计尺寸</a:t>
            </a:r>
            <a:endParaRPr lang="zh-CN" altLang="en-US"/>
          </a:p>
        </p:txBody>
      </p:sp>
      <p:sp>
        <p:nvSpPr>
          <p:cNvPr id="3" name="内容占位符 2"/>
          <p:cNvSpPr>
            <a:spLocks noGrp="1"/>
          </p:cNvSpPr>
          <p:nvPr>
            <p:ph idx="1"/>
          </p:nvPr>
        </p:nvSpPr>
        <p:spPr/>
        <p:txBody>
          <a:bodyPr>
            <a:normAutofit fontScale="92500" lnSpcReduction="10000"/>
          </a:bodyPr>
          <a:lstStyle/>
          <a:p>
            <a:r>
              <a:rPr lang="en-US" altLang="zh-CN" smtClean="0"/>
              <a:t>3.5</a:t>
            </a:r>
            <a:r>
              <a:rPr lang="zh-CN" altLang="zh-CN"/>
              <a:t>英寸</a:t>
            </a:r>
            <a:r>
              <a:rPr lang="zh-CN" altLang="zh-CN" smtClean="0"/>
              <a:t>设计</a:t>
            </a:r>
            <a:r>
              <a:rPr lang="en-US" altLang="zh-CN" smtClean="0"/>
              <a:t>    </a:t>
            </a:r>
            <a:r>
              <a:rPr lang="zh-CN" altLang="en-US" smtClean="0"/>
              <a:t>笔记本电脑   转速</a:t>
            </a:r>
            <a:endParaRPr lang="en-US" altLang="zh-CN" smtClean="0"/>
          </a:p>
          <a:p>
            <a:r>
              <a:rPr lang="en-US" altLang="zh-CN" smtClean="0"/>
              <a:t>2.5</a:t>
            </a:r>
            <a:r>
              <a:rPr lang="zh-CN" altLang="zh-CN"/>
              <a:t>英寸</a:t>
            </a:r>
            <a:r>
              <a:rPr lang="zh-CN" altLang="zh-CN" smtClean="0"/>
              <a:t>设计</a:t>
            </a:r>
            <a:r>
              <a:rPr lang="en-US" altLang="zh-CN" smtClean="0"/>
              <a:t> </a:t>
            </a:r>
            <a:endParaRPr lang="zh-CN" altLang="zh-CN"/>
          </a:p>
          <a:p>
            <a:r>
              <a:rPr lang="zh-CN" altLang="zh-CN" smtClean="0"/>
              <a:t>此前</a:t>
            </a:r>
            <a:r>
              <a:rPr lang="zh-CN" altLang="zh-CN"/>
              <a:t>主流的桌面磁盘和服务器磁盘都是采用</a:t>
            </a:r>
            <a:r>
              <a:rPr lang="en-US" altLang="zh-CN"/>
              <a:t>3.5</a:t>
            </a:r>
            <a:r>
              <a:rPr lang="zh-CN" altLang="zh-CN"/>
              <a:t>英寸设计，而</a:t>
            </a:r>
            <a:r>
              <a:rPr lang="en-US" altLang="zh-CN"/>
              <a:t>SAS</a:t>
            </a:r>
            <a:r>
              <a:rPr lang="zh-CN" altLang="zh-CN"/>
              <a:t>硬盘除了具有传统的</a:t>
            </a:r>
            <a:r>
              <a:rPr lang="en-US" altLang="zh-CN"/>
              <a:t>3.5</a:t>
            </a:r>
            <a:r>
              <a:rPr lang="zh-CN" altLang="zh-CN"/>
              <a:t>英寸规格之外，还采用了</a:t>
            </a:r>
            <a:r>
              <a:rPr lang="en-US" altLang="zh-CN"/>
              <a:t>2.5</a:t>
            </a:r>
            <a:r>
              <a:rPr lang="zh-CN" altLang="zh-CN"/>
              <a:t>英寸的缩小版，这样可以在机架式服务器有限的空间内安装更多的磁盘以扩充存储系统的容量，也能够为其他配件腾出更大的空间，</a:t>
            </a:r>
            <a:r>
              <a:rPr lang="zh-CN" altLang="zh-CN">
                <a:solidFill>
                  <a:srgbClr val="FF0000"/>
                </a:solidFill>
              </a:rPr>
              <a:t>以便通风散热</a:t>
            </a:r>
            <a:r>
              <a:rPr lang="zh-CN" altLang="zh-CN"/>
              <a:t>，在</a:t>
            </a:r>
            <a:r>
              <a:rPr lang="en-US" altLang="zh-CN">
                <a:solidFill>
                  <a:srgbClr val="FF0000"/>
                </a:solidFill>
              </a:rPr>
              <a:t>2U</a:t>
            </a:r>
            <a:r>
              <a:rPr lang="zh-CN" altLang="zh-CN">
                <a:solidFill>
                  <a:srgbClr val="FF0000"/>
                </a:solidFill>
              </a:rPr>
              <a:t>高度内使用</a:t>
            </a:r>
            <a:r>
              <a:rPr lang="en-US" altLang="zh-CN">
                <a:solidFill>
                  <a:srgbClr val="FF0000"/>
                </a:solidFill>
              </a:rPr>
              <a:t>8</a:t>
            </a:r>
            <a:r>
              <a:rPr lang="zh-CN" altLang="zh-CN">
                <a:solidFill>
                  <a:srgbClr val="FF0000"/>
                </a:solidFill>
              </a:rPr>
              <a:t>个</a:t>
            </a:r>
            <a:r>
              <a:rPr lang="en-US" altLang="zh-CN">
                <a:solidFill>
                  <a:srgbClr val="FF0000"/>
                </a:solidFill>
              </a:rPr>
              <a:t>2.5</a:t>
            </a:r>
            <a:r>
              <a:rPr lang="zh-CN" altLang="zh-CN">
                <a:solidFill>
                  <a:srgbClr val="FF0000"/>
                </a:solidFill>
              </a:rPr>
              <a:t>英寸的</a:t>
            </a:r>
            <a:r>
              <a:rPr lang="en-US" altLang="zh-CN">
                <a:solidFill>
                  <a:srgbClr val="FF0000"/>
                </a:solidFill>
              </a:rPr>
              <a:t>SAS</a:t>
            </a:r>
            <a:r>
              <a:rPr lang="zh-CN" altLang="zh-CN"/>
              <a:t>硬盘位已经成为</a:t>
            </a:r>
            <a:r>
              <a:rPr lang="zh-CN" altLang="zh-CN" smtClean="0"/>
              <a:t>大多数服务器</a:t>
            </a:r>
            <a:r>
              <a:rPr lang="zh-CN" altLang="zh-CN"/>
              <a:t>厂商的选择。</a:t>
            </a:r>
          </a:p>
          <a:p>
            <a:endParaRPr lang="zh-CN" altLang="en-US"/>
          </a:p>
        </p:txBody>
      </p:sp>
    </p:spTree>
    <p:extLst>
      <p:ext uri="{BB962C8B-B14F-4D97-AF65-F5344CB8AC3E}">
        <p14:creationId xmlns:p14="http://schemas.microsoft.com/office/powerpoint/2010/main" val="179384998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流畅">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themeOverride>
</file>

<file path=docProps/app.xml><?xml version="1.0" encoding="utf-8"?>
<Properties xmlns="http://schemas.openxmlformats.org/officeDocument/2006/extended-properties" xmlns:vt="http://schemas.openxmlformats.org/officeDocument/2006/docPropsVTypes">
  <TotalTime>909</TotalTime>
  <Words>892</Words>
  <Application>Microsoft Office PowerPoint</Application>
  <PresentationFormat>全屏显示(4:3)</PresentationFormat>
  <Paragraphs>103</Paragraphs>
  <Slides>27</Slides>
  <Notes>0</Notes>
  <HiddenSlides>0</HiddenSlides>
  <MMClips>0</MMClips>
  <ScaleCrop>false</ScaleCrop>
  <HeadingPairs>
    <vt:vector size="4" baseType="variant">
      <vt:variant>
        <vt:lpstr>主题</vt:lpstr>
      </vt:variant>
      <vt:variant>
        <vt:i4>1</vt:i4>
      </vt:variant>
      <vt:variant>
        <vt:lpstr>幻灯片标题</vt:lpstr>
      </vt:variant>
      <vt:variant>
        <vt:i4>27</vt:i4>
      </vt:variant>
    </vt:vector>
  </HeadingPairs>
  <TitlesOfParts>
    <vt:vector size="28" baseType="lpstr">
      <vt:lpstr>Office 主题​​</vt:lpstr>
      <vt:lpstr>Linux云计算集群 架构师课程</vt:lpstr>
      <vt:lpstr>磁盘介绍与Linux下磁盘管理</vt:lpstr>
      <vt:lpstr>SAS硬盘 没有见过：1 见：6</vt:lpstr>
      <vt:lpstr>SAS 接口</vt:lpstr>
      <vt:lpstr>SAS接口背面还有触点</vt:lpstr>
      <vt:lpstr>SAS和SATA接口对比</vt:lpstr>
      <vt:lpstr>PowerPoint 演示文稿</vt:lpstr>
      <vt:lpstr>PowerPoint 演示文稿</vt:lpstr>
      <vt:lpstr>SAS设计尺寸</vt:lpstr>
      <vt:lpstr>希捷300GB/15000转/SAS(ST3300657SS)</vt:lpstr>
      <vt:lpstr>真/假SAS盘</vt:lpstr>
      <vt:lpstr>希捷500GB/7200转/企业级SATA(ST9500530NS)</vt:lpstr>
      <vt:lpstr>SSD硬盘  接口是： SAS SATA ?</vt:lpstr>
      <vt:lpstr>PowerPoint 演示文稿</vt:lpstr>
      <vt:lpstr>PowerPoint 演示文稿</vt:lpstr>
      <vt:lpstr>SSD硬盘</vt:lpstr>
      <vt:lpstr>SCSI硬盘</vt:lpstr>
      <vt:lpstr>希捷ST3146707LW(SCSI/10000转/3.5)参数</vt:lpstr>
      <vt:lpstr>IDE硬盘</vt:lpstr>
      <vt:lpstr>数据线和电源接口 串型和并型 哪个快? </vt:lpstr>
      <vt:lpstr>并口为什么没有串口快</vt:lpstr>
      <vt:lpstr>Adaptec SATA RAID 2410SA Raid卡</vt:lpstr>
      <vt:lpstr>EFI</vt:lpstr>
      <vt:lpstr>华硕E35M1-M  主板EFI</vt:lpstr>
      <vt:lpstr>MBR与GPT分区表</vt:lpstr>
      <vt:lpstr>课程笔记</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Linux云计算集群 架构师课程</dc:title>
  <dc:creator>shen</dc:creator>
  <cp:lastModifiedBy>shen</cp:lastModifiedBy>
  <cp:revision>76</cp:revision>
  <dcterms:created xsi:type="dcterms:W3CDTF">2014-07-20T15:49:45Z</dcterms:created>
  <dcterms:modified xsi:type="dcterms:W3CDTF">2016-07-29T02:47:26Z</dcterms:modified>
</cp:coreProperties>
</file>

<file path=docProps/thumbnail.jpeg>
</file>